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5573" r:id="rId1"/>
  </p:sldMasterIdLst>
  <p:notesMasterIdLst>
    <p:notesMasterId r:id="rId31"/>
  </p:notesMasterIdLst>
  <p:handoutMasterIdLst>
    <p:handoutMasterId r:id="rId32"/>
  </p:handoutMasterIdLst>
  <p:sldIdLst>
    <p:sldId id="308" r:id="rId2"/>
    <p:sldId id="325" r:id="rId3"/>
    <p:sldId id="312" r:id="rId4"/>
    <p:sldId id="313" r:id="rId5"/>
    <p:sldId id="321" r:id="rId6"/>
    <p:sldId id="314" r:id="rId7"/>
    <p:sldId id="315" r:id="rId8"/>
    <p:sldId id="322" r:id="rId9"/>
    <p:sldId id="323" r:id="rId10"/>
    <p:sldId id="324" r:id="rId11"/>
    <p:sldId id="316" r:id="rId12"/>
    <p:sldId id="317" r:id="rId13"/>
    <p:sldId id="318" r:id="rId14"/>
    <p:sldId id="319" r:id="rId15"/>
    <p:sldId id="265" r:id="rId16"/>
    <p:sldId id="261" r:id="rId17"/>
    <p:sldId id="262" r:id="rId18"/>
    <p:sldId id="266" r:id="rId19"/>
    <p:sldId id="267" r:id="rId20"/>
    <p:sldId id="326" r:id="rId21"/>
    <p:sldId id="268" r:id="rId22"/>
    <p:sldId id="284" r:id="rId23"/>
    <p:sldId id="328" r:id="rId24"/>
    <p:sldId id="269" r:id="rId25"/>
    <p:sldId id="286" r:id="rId26"/>
    <p:sldId id="306" r:id="rId27"/>
    <p:sldId id="307" r:id="rId28"/>
    <p:sldId id="327" r:id="rId29"/>
    <p:sldId id="281" r:id="rId30"/>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charset="0"/>
        <a:ea typeface="Osaka" charset="0"/>
        <a:cs typeface="Osaka" charset="0"/>
      </a:defRPr>
    </a:lvl1pPr>
    <a:lvl2pPr marL="457200" algn="l" rtl="0" fontAlgn="base">
      <a:spcBef>
        <a:spcPct val="0"/>
      </a:spcBef>
      <a:spcAft>
        <a:spcPct val="0"/>
      </a:spcAft>
      <a:defRPr kumimoji="1" sz="2400" kern="1200">
        <a:solidFill>
          <a:schemeClr val="tx1"/>
        </a:solidFill>
        <a:latin typeface="Times" charset="0"/>
        <a:ea typeface="Osaka" charset="0"/>
        <a:cs typeface="Osaka" charset="0"/>
      </a:defRPr>
    </a:lvl2pPr>
    <a:lvl3pPr marL="914400" algn="l" rtl="0" fontAlgn="base">
      <a:spcBef>
        <a:spcPct val="0"/>
      </a:spcBef>
      <a:spcAft>
        <a:spcPct val="0"/>
      </a:spcAft>
      <a:defRPr kumimoji="1" sz="2400" kern="1200">
        <a:solidFill>
          <a:schemeClr val="tx1"/>
        </a:solidFill>
        <a:latin typeface="Times" charset="0"/>
        <a:ea typeface="Osaka" charset="0"/>
        <a:cs typeface="Osaka" charset="0"/>
      </a:defRPr>
    </a:lvl3pPr>
    <a:lvl4pPr marL="1371600" algn="l" rtl="0" fontAlgn="base">
      <a:spcBef>
        <a:spcPct val="0"/>
      </a:spcBef>
      <a:spcAft>
        <a:spcPct val="0"/>
      </a:spcAft>
      <a:defRPr kumimoji="1" sz="2400" kern="1200">
        <a:solidFill>
          <a:schemeClr val="tx1"/>
        </a:solidFill>
        <a:latin typeface="Times" charset="0"/>
        <a:ea typeface="Osaka" charset="0"/>
        <a:cs typeface="Osaka" charset="0"/>
      </a:defRPr>
    </a:lvl4pPr>
    <a:lvl5pPr marL="1828800" algn="l" rtl="0" fontAlgn="base">
      <a:spcBef>
        <a:spcPct val="0"/>
      </a:spcBef>
      <a:spcAft>
        <a:spcPct val="0"/>
      </a:spcAft>
      <a:defRPr kumimoji="1" sz="2400" kern="1200">
        <a:solidFill>
          <a:schemeClr val="tx1"/>
        </a:solidFill>
        <a:latin typeface="Times" charset="0"/>
        <a:ea typeface="Osaka" charset="0"/>
        <a:cs typeface="Osaka" charset="0"/>
      </a:defRPr>
    </a:lvl5pPr>
    <a:lvl6pPr marL="2286000" algn="l" defTabSz="457200" rtl="0" eaLnBrk="1" latinLnBrk="0" hangingPunct="1">
      <a:defRPr kumimoji="1" sz="2400" kern="1200">
        <a:solidFill>
          <a:schemeClr val="tx1"/>
        </a:solidFill>
        <a:latin typeface="Times" charset="0"/>
        <a:ea typeface="Osaka" charset="0"/>
        <a:cs typeface="Osaka" charset="0"/>
      </a:defRPr>
    </a:lvl6pPr>
    <a:lvl7pPr marL="2743200" algn="l" defTabSz="457200" rtl="0" eaLnBrk="1" latinLnBrk="0" hangingPunct="1">
      <a:defRPr kumimoji="1" sz="2400" kern="1200">
        <a:solidFill>
          <a:schemeClr val="tx1"/>
        </a:solidFill>
        <a:latin typeface="Times" charset="0"/>
        <a:ea typeface="Osaka" charset="0"/>
        <a:cs typeface="Osaka" charset="0"/>
      </a:defRPr>
    </a:lvl7pPr>
    <a:lvl8pPr marL="3200400" algn="l" defTabSz="457200" rtl="0" eaLnBrk="1" latinLnBrk="0" hangingPunct="1">
      <a:defRPr kumimoji="1" sz="2400" kern="1200">
        <a:solidFill>
          <a:schemeClr val="tx1"/>
        </a:solidFill>
        <a:latin typeface="Times" charset="0"/>
        <a:ea typeface="Osaka" charset="0"/>
        <a:cs typeface="Osaka" charset="0"/>
      </a:defRPr>
    </a:lvl8pPr>
    <a:lvl9pPr marL="3657600" algn="l" defTabSz="457200" rtl="0" eaLnBrk="1" latinLnBrk="0" hangingPunct="1">
      <a:defRPr kumimoji="1"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0" d="100"/>
          <a:sy n="140" d="100"/>
        </p:scale>
        <p:origin x="-96" y="-7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hiroshi:Documents:u-tokai:pr:jtPR:pr2014:oc20140313:&#12501;&#12441;&#12483;&#12463;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marker>
            <c:symbol val="none"/>
          </c:marker>
          <c:cat>
            <c:numRef>
              <c:f>Sheet1!$A$2:$A$12</c:f>
              <c:numCache>
                <c:formatCode>General</c:formatCode>
                <c:ptCount val="11"/>
                <c:pt idx="0">
                  <c:v>1.0</c:v>
                </c:pt>
                <c:pt idx="1">
                  <c:v>2.0</c:v>
                </c:pt>
                <c:pt idx="2">
                  <c:v>3.0</c:v>
                </c:pt>
                <c:pt idx="3">
                  <c:v>4.0</c:v>
                </c:pt>
                <c:pt idx="4">
                  <c:v>5.0</c:v>
                </c:pt>
                <c:pt idx="5">
                  <c:v>6.0</c:v>
                </c:pt>
                <c:pt idx="6">
                  <c:v>7.0</c:v>
                </c:pt>
                <c:pt idx="7">
                  <c:v>8.0</c:v>
                </c:pt>
                <c:pt idx="8">
                  <c:v>9.0</c:v>
                </c:pt>
                <c:pt idx="9">
                  <c:v>10.0</c:v>
                </c:pt>
                <c:pt idx="10">
                  <c:v>11.0</c:v>
                </c:pt>
              </c:numCache>
            </c:numRef>
          </c:cat>
          <c:val>
            <c:numRef>
              <c:f>Sheet1!$B$2:$B$12</c:f>
              <c:numCache>
                <c:formatCode>General</c:formatCode>
                <c:ptCount val="11"/>
                <c:pt idx="0">
                  <c:v>0.0078</c:v>
                </c:pt>
                <c:pt idx="1">
                  <c:v>0.0078</c:v>
                </c:pt>
                <c:pt idx="2">
                  <c:v>0.06</c:v>
                </c:pt>
                <c:pt idx="3">
                  <c:v>0.0078</c:v>
                </c:pt>
                <c:pt idx="4">
                  <c:v>0.0078</c:v>
                </c:pt>
                <c:pt idx="5">
                  <c:v>0.06</c:v>
                </c:pt>
                <c:pt idx="6">
                  <c:v>0.0078</c:v>
                </c:pt>
                <c:pt idx="7">
                  <c:v>0.0078</c:v>
                </c:pt>
                <c:pt idx="8">
                  <c:v>0.06</c:v>
                </c:pt>
                <c:pt idx="9">
                  <c:v>0.0078</c:v>
                </c:pt>
                <c:pt idx="10">
                  <c:v>0.0078</c:v>
                </c:pt>
              </c:numCache>
            </c:numRef>
          </c:val>
          <c:smooth val="0"/>
        </c:ser>
        <c:ser>
          <c:idx val="1"/>
          <c:order val="1"/>
          <c:tx>
            <c:strRef>
              <c:f>Sheet1!$B$1</c:f>
              <c:strCache>
                <c:ptCount val="1"/>
                <c:pt idx="0">
                  <c:v>確率</c:v>
                </c:pt>
              </c:strCache>
            </c:strRef>
          </c:tx>
          <c:marker>
            <c:symbol val="none"/>
          </c:marker>
          <c:cat>
            <c:numRef>
              <c:f>Sheet1!$A$2:$A$12</c:f>
              <c:numCache>
                <c:formatCode>General</c:formatCode>
                <c:ptCount val="11"/>
                <c:pt idx="0">
                  <c:v>1.0</c:v>
                </c:pt>
                <c:pt idx="1">
                  <c:v>2.0</c:v>
                </c:pt>
                <c:pt idx="2">
                  <c:v>3.0</c:v>
                </c:pt>
                <c:pt idx="3">
                  <c:v>4.0</c:v>
                </c:pt>
                <c:pt idx="4">
                  <c:v>5.0</c:v>
                </c:pt>
                <c:pt idx="5">
                  <c:v>6.0</c:v>
                </c:pt>
                <c:pt idx="6">
                  <c:v>7.0</c:v>
                </c:pt>
                <c:pt idx="7">
                  <c:v>8.0</c:v>
                </c:pt>
                <c:pt idx="8">
                  <c:v>9.0</c:v>
                </c:pt>
                <c:pt idx="9">
                  <c:v>10.0</c:v>
                </c:pt>
                <c:pt idx="10">
                  <c:v>11.0</c:v>
                </c:pt>
              </c:numCache>
            </c:numRef>
          </c:cat>
          <c:val>
            <c:numRef>
              <c:f>Sheet1!$B$2:$B$12</c:f>
              <c:numCache>
                <c:formatCode>General</c:formatCode>
                <c:ptCount val="11"/>
                <c:pt idx="0">
                  <c:v>0.0078</c:v>
                </c:pt>
                <c:pt idx="1">
                  <c:v>0.0078</c:v>
                </c:pt>
                <c:pt idx="2">
                  <c:v>0.06</c:v>
                </c:pt>
                <c:pt idx="3">
                  <c:v>0.0078</c:v>
                </c:pt>
                <c:pt idx="4">
                  <c:v>0.0078</c:v>
                </c:pt>
                <c:pt idx="5">
                  <c:v>0.06</c:v>
                </c:pt>
                <c:pt idx="6">
                  <c:v>0.0078</c:v>
                </c:pt>
                <c:pt idx="7">
                  <c:v>0.0078</c:v>
                </c:pt>
                <c:pt idx="8">
                  <c:v>0.06</c:v>
                </c:pt>
                <c:pt idx="9">
                  <c:v>0.0078</c:v>
                </c:pt>
                <c:pt idx="10">
                  <c:v>0.0078</c:v>
                </c:pt>
              </c:numCache>
            </c:numRef>
          </c:val>
          <c:smooth val="0"/>
        </c:ser>
        <c:dLbls>
          <c:showLegendKey val="0"/>
          <c:showVal val="0"/>
          <c:showCatName val="0"/>
          <c:showSerName val="0"/>
          <c:showPercent val="0"/>
          <c:showBubbleSize val="0"/>
        </c:dLbls>
        <c:marker val="1"/>
        <c:smooth val="0"/>
        <c:axId val="-2127288312"/>
        <c:axId val="-2127291368"/>
      </c:lineChart>
      <c:catAx>
        <c:axId val="-2127288312"/>
        <c:scaling>
          <c:orientation val="minMax"/>
        </c:scaling>
        <c:delete val="0"/>
        <c:axPos val="b"/>
        <c:numFmt formatCode="General" sourceLinked="1"/>
        <c:majorTickMark val="out"/>
        <c:minorTickMark val="none"/>
        <c:tickLblPos val="nextTo"/>
        <c:txPr>
          <a:bodyPr/>
          <a:lstStyle/>
          <a:p>
            <a:pPr>
              <a:defRPr sz="2400">
                <a:latin typeface="Times"/>
              </a:defRPr>
            </a:pPr>
            <a:endParaRPr lang="ja-JP"/>
          </a:p>
        </c:txPr>
        <c:crossAx val="-2127291368"/>
        <c:crosses val="autoZero"/>
        <c:auto val="1"/>
        <c:lblAlgn val="ctr"/>
        <c:lblOffset val="100"/>
        <c:noMultiLvlLbl val="0"/>
      </c:catAx>
      <c:valAx>
        <c:axId val="-2127291368"/>
        <c:scaling>
          <c:orientation val="minMax"/>
        </c:scaling>
        <c:delete val="0"/>
        <c:axPos val="l"/>
        <c:majorGridlines/>
        <c:numFmt formatCode="General" sourceLinked="1"/>
        <c:majorTickMark val="out"/>
        <c:minorTickMark val="none"/>
        <c:tickLblPos val="nextTo"/>
        <c:txPr>
          <a:bodyPr/>
          <a:lstStyle/>
          <a:p>
            <a:pPr>
              <a:defRPr sz="2400">
                <a:latin typeface="Times"/>
                <a:cs typeface="Times"/>
              </a:defRPr>
            </a:pPr>
            <a:endParaRPr lang="ja-JP"/>
          </a:p>
        </c:txPr>
        <c:crossAx val="-212728831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C5E050-C698-594C-B229-C4638BD5A214}" type="datetimeFigureOut">
              <a:rPr kumimoji="1" lang="ja-JP" altLang="en-US" smtClean="0"/>
              <a:pPr/>
              <a:t>17/02/28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C36118-052F-FB45-B290-E3F270962AA7}" type="slidenum">
              <a:rPr kumimoji="1" lang="ja-JP" altLang="en-US" smtClean="0"/>
              <a:pPr/>
              <a:t>‹#›</a:t>
            </a:fld>
            <a:endParaRPr kumimoji="1" lang="ja-JP" altLang="en-US"/>
          </a:p>
        </p:txBody>
      </p:sp>
    </p:spTree>
    <p:extLst>
      <p:ext uri="{BB962C8B-B14F-4D97-AF65-F5344CB8AC3E}">
        <p14:creationId xmlns:p14="http://schemas.microsoft.com/office/powerpoint/2010/main" val="36958353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1" charset="0"/>
                <a:ea typeface="Osaka" pitchFamily="-111" charset="-128"/>
                <a:cs typeface="Osaka" pitchFamily="-111" charset="-128"/>
              </a:defRPr>
            </a:lvl1pPr>
          </a:lstStyle>
          <a:p>
            <a:pPr>
              <a:defRPr/>
            </a:pPr>
            <a:endParaRPr lang="en-US" altLang="ja-JP"/>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1" charset="0"/>
                <a:ea typeface="Osaka" pitchFamily="-111" charset="-128"/>
                <a:cs typeface="Osaka" pitchFamily="-111" charset="-128"/>
              </a:defRPr>
            </a:lvl1pPr>
          </a:lstStyle>
          <a:p>
            <a:pPr>
              <a:defRPr/>
            </a:pPr>
            <a:endParaRPr lang="en-US" altLang="ja-JP"/>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1" charset="0"/>
                <a:ea typeface="Osaka" pitchFamily="-111" charset="-128"/>
                <a:cs typeface="Osaka" pitchFamily="-111" charset="-128"/>
              </a:defRPr>
            </a:lvl1pPr>
          </a:lstStyle>
          <a:p>
            <a:pPr>
              <a:defRPr/>
            </a:pPr>
            <a:endParaRPr lang="en-US" altLang="ja-JP"/>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4D53245-94F5-9E4C-A0EB-48D4CE13D3D7}" type="slidenum">
              <a:rPr lang="en-US" altLang="ja-JP"/>
              <a:pPr>
                <a:defRPr/>
              </a:pPr>
              <a:t>‹#›</a:t>
            </a:fld>
            <a:endParaRPr lang="en-US" altLang="ja-JP"/>
          </a:p>
        </p:txBody>
      </p:sp>
    </p:spTree>
    <p:extLst>
      <p:ext uri="{BB962C8B-B14F-4D97-AF65-F5344CB8AC3E}">
        <p14:creationId xmlns:p14="http://schemas.microsoft.com/office/powerpoint/2010/main" val="3921914873"/>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charset="0"/>
        <a:ea typeface="Osaka" charset="-128"/>
        <a:cs typeface="Osaka" charset="-128"/>
      </a:defRPr>
    </a:lvl1pPr>
    <a:lvl2pPr marL="457200" algn="l" rtl="0" fontAlgn="base">
      <a:spcBef>
        <a:spcPct val="30000"/>
      </a:spcBef>
      <a:spcAft>
        <a:spcPct val="0"/>
      </a:spcAft>
      <a:defRPr kumimoji="1" sz="1200" kern="1200">
        <a:solidFill>
          <a:schemeClr val="tx1"/>
        </a:solidFill>
        <a:latin typeface="Times" charset="0"/>
        <a:ea typeface="Osaka" charset="-128"/>
        <a:cs typeface="Osaka" charset="-128"/>
      </a:defRPr>
    </a:lvl2pPr>
    <a:lvl3pPr marL="914400" algn="l" rtl="0" fontAlgn="base">
      <a:spcBef>
        <a:spcPct val="30000"/>
      </a:spcBef>
      <a:spcAft>
        <a:spcPct val="0"/>
      </a:spcAft>
      <a:defRPr kumimoji="1" sz="1200" kern="1200">
        <a:solidFill>
          <a:schemeClr val="tx1"/>
        </a:solidFill>
        <a:latin typeface="Times" charset="0"/>
        <a:ea typeface="Osaka" charset="-128"/>
        <a:cs typeface="Osaka" charset="-128"/>
      </a:defRPr>
    </a:lvl3pPr>
    <a:lvl4pPr marL="1371600" algn="l" rtl="0" fontAlgn="base">
      <a:spcBef>
        <a:spcPct val="30000"/>
      </a:spcBef>
      <a:spcAft>
        <a:spcPct val="0"/>
      </a:spcAft>
      <a:defRPr kumimoji="1" sz="1200" kern="1200">
        <a:solidFill>
          <a:schemeClr val="tx1"/>
        </a:solidFill>
        <a:latin typeface="Times" charset="0"/>
        <a:ea typeface="Osaka" charset="-128"/>
        <a:cs typeface="Osaka" charset="-128"/>
      </a:defRPr>
    </a:lvl4pPr>
    <a:lvl5pPr marL="1828800" algn="l" rtl="0" fontAlgn="base">
      <a:spcBef>
        <a:spcPct val="30000"/>
      </a:spcBef>
      <a:spcAft>
        <a:spcPct val="0"/>
      </a:spcAft>
      <a:defRPr kumimoji="1" sz="1200" kern="1200">
        <a:solidFill>
          <a:schemeClr val="tx1"/>
        </a:solidFill>
        <a:latin typeface="Times" charset="0"/>
        <a:ea typeface="Osaka" charset="-128"/>
        <a:cs typeface="Osaka" charset="-128"/>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みなさんこんにちは．</a:t>
            </a:r>
            <a:endParaRPr kumimoji="1" lang="en-US" altLang="ja-JP" dirty="0" smtClean="0"/>
          </a:p>
          <a:p>
            <a:r>
              <a:rPr kumimoji="1" lang="ja-JP" altLang="en-US" dirty="0" smtClean="0"/>
              <a:t>今日は情報通信学部の体験授業に参加していただき，ありがとうございます．</a:t>
            </a:r>
            <a:endParaRPr kumimoji="1" lang="en-US" altLang="ja-JP" dirty="0" smtClean="0"/>
          </a:p>
          <a:p>
            <a:r>
              <a:rPr kumimoji="1" lang="ja-JP" altLang="en-US" dirty="0" smtClean="0"/>
              <a:t>私は通信ネットワーク工学科教務委員の山本と申します．</a:t>
            </a:r>
            <a:endParaRPr kumimoji="1" lang="en-US" altLang="ja-JP" dirty="0" smtClean="0"/>
          </a:p>
          <a:p>
            <a:r>
              <a:rPr kumimoji="1" lang="ja-JP" altLang="en-US" dirty="0" smtClean="0"/>
              <a:t>よろしくお願いします．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1</a:t>
            </a:fld>
            <a:endParaRPr lang="en-US" altLang="ja-JP"/>
          </a:p>
        </p:txBody>
      </p:sp>
    </p:spTree>
    <p:extLst>
      <p:ext uri="{BB962C8B-B14F-4D97-AF65-F5344CB8AC3E}">
        <p14:creationId xmlns:p14="http://schemas.microsoft.com/office/powerpoint/2010/main" val="17423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04FAFF87-28F8-5147-805C-FC6FF37185F1}" type="slidenum">
              <a:rPr lang="en-US" altLang="ja-JP" sz="1200"/>
              <a:pPr/>
              <a:t>16</a:t>
            </a:fld>
            <a:endParaRPr lang="en-US" altLang="ja-JP" sz="12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777D6EA5-86CB-194C-BF43-DCA58F615B28}" type="slidenum">
              <a:rPr lang="en-US" altLang="ja-JP" sz="1200"/>
              <a:pPr/>
              <a:t>17</a:t>
            </a:fld>
            <a:endParaRPr lang="en-US" altLang="ja-JP" sz="12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2106DA4D-5038-4846-84EF-FE6DFBBFC973}" type="slidenum">
              <a:rPr lang="en-US" altLang="ja-JP" sz="1200"/>
              <a:pPr/>
              <a:t>18</a:t>
            </a:fld>
            <a:endParaRPr lang="en-US" altLang="ja-JP"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64B6835E-8304-8C40-8D63-4B0151096154}" type="slidenum">
              <a:rPr lang="en-US" altLang="ja-JP" sz="1200"/>
              <a:pPr/>
              <a:t>19</a:t>
            </a:fld>
            <a:endParaRPr lang="en-US" altLang="ja-JP" sz="12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61C84BE2-0A8D-C845-977F-FCFDB664075A}" type="slidenum">
              <a:rPr lang="en-US" altLang="ja-JP" sz="1200"/>
              <a:pPr/>
              <a:t>21</a:t>
            </a:fld>
            <a:endParaRPr lang="en-US" altLang="ja-JP"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pPr algn="r"/>
            <a:fld id="{AC85B86D-0EB4-D24A-B36C-62D96A777A9E}" type="slidenum">
              <a:rPr lang="en-US" altLang="ja-JP" sz="1200"/>
              <a:pPr algn="r"/>
              <a:t>22</a:t>
            </a:fld>
            <a:endParaRPr lang="en-US" altLang="ja-JP" sz="12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863A2E17-591B-DB45-A929-4BA9DE156EE6}" type="slidenum">
              <a:rPr lang="en-US" altLang="ja-JP" sz="1200"/>
              <a:pPr/>
              <a:t>24</a:t>
            </a:fld>
            <a:endParaRPr lang="en-US" altLang="ja-JP" sz="12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61C84BE2-0A8D-C845-977F-FCFDB664075A}" type="slidenum">
              <a:rPr lang="en-US" altLang="ja-JP" sz="1200"/>
              <a:pPr/>
              <a:t>26</a:t>
            </a:fld>
            <a:endParaRPr lang="en-US" altLang="ja-JP"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61C84BE2-0A8D-C845-977F-FCFDB664075A}" type="slidenum">
              <a:rPr lang="en-US" altLang="ja-JP" sz="1200"/>
              <a:pPr/>
              <a:t>27</a:t>
            </a:fld>
            <a:endParaRPr lang="en-US" altLang="ja-JP"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AC48DF00-DE65-9E48-AD1D-6F04E86FEC76}" type="slidenum">
              <a:rPr lang="en-US" altLang="ja-JP" sz="1200"/>
              <a:pPr/>
              <a:t>29</a:t>
            </a:fld>
            <a:endParaRPr lang="en-US" altLang="ja-JP"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秘密に通信するといったら戦争でしょう，</a:t>
            </a:r>
            <a:endParaRPr kumimoji="1" lang="en-US" altLang="ja-JP" dirty="0" smtClean="0"/>
          </a:p>
          <a:p>
            <a:r>
              <a:rPr kumimoji="1" lang="ja-JP" altLang="en-US" dirty="0" smtClean="0"/>
              <a:t>ということで戦国時代にあったでしょうか</a:t>
            </a:r>
            <a:endParaRPr kumimoji="1" lang="en-US" altLang="ja-JP" dirty="0" smtClean="0"/>
          </a:p>
          <a:p>
            <a:r>
              <a:rPr kumimoji="1" lang="ja-JP" altLang="en-US" dirty="0" smtClean="0"/>
              <a:t>ありました．</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3</a:t>
            </a:fld>
            <a:endParaRPr lang="en-US" altLang="ja-JP"/>
          </a:p>
        </p:txBody>
      </p:sp>
    </p:spTree>
    <p:extLst>
      <p:ext uri="{BB962C8B-B14F-4D97-AF65-F5344CB8AC3E}">
        <p14:creationId xmlns:p14="http://schemas.microsoft.com/office/powerpoint/2010/main" val="3270645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4</a:t>
            </a:fld>
            <a:endParaRPr lang="en-US" altLang="ja-JP"/>
          </a:p>
        </p:txBody>
      </p:sp>
    </p:spTree>
    <p:extLst>
      <p:ext uri="{BB962C8B-B14F-4D97-AF65-F5344CB8AC3E}">
        <p14:creationId xmlns:p14="http://schemas.microsoft.com/office/powerpoint/2010/main" val="3270645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5</a:t>
            </a:fld>
            <a:endParaRPr lang="en-US" altLang="ja-JP"/>
          </a:p>
        </p:txBody>
      </p:sp>
    </p:spTree>
    <p:extLst>
      <p:ext uri="{BB962C8B-B14F-4D97-AF65-F5344CB8AC3E}">
        <p14:creationId xmlns:p14="http://schemas.microsoft.com/office/powerpoint/2010/main" val="3270645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これが紀元前一世紀ごろ</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6</a:t>
            </a:fld>
            <a:endParaRPr lang="en-US" altLang="ja-JP"/>
          </a:p>
        </p:txBody>
      </p:sp>
    </p:spTree>
    <p:extLst>
      <p:ext uri="{BB962C8B-B14F-4D97-AF65-F5344CB8AC3E}">
        <p14:creationId xmlns:p14="http://schemas.microsoft.com/office/powerpoint/2010/main" val="354425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紀元前</a:t>
            </a:r>
            <a:r>
              <a:rPr kumimoji="1" lang="en-US" altLang="ja-JP" dirty="0" smtClean="0"/>
              <a:t>1900</a:t>
            </a:r>
            <a:r>
              <a:rPr kumimoji="1" lang="ja-JP" altLang="en-US" dirty="0" smtClean="0"/>
              <a:t>年ごろのもので，これが現存する最古の暗号文といわれている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7</a:t>
            </a:fld>
            <a:endParaRPr lang="en-US" altLang="ja-JP"/>
          </a:p>
        </p:txBody>
      </p:sp>
    </p:spTree>
    <p:extLst>
      <p:ext uri="{BB962C8B-B14F-4D97-AF65-F5344CB8AC3E}">
        <p14:creationId xmlns:p14="http://schemas.microsoft.com/office/powerpoint/2010/main" val="1817273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8</a:t>
            </a:fld>
            <a:endParaRPr lang="en-US" altLang="ja-JP"/>
          </a:p>
        </p:txBody>
      </p:sp>
    </p:spTree>
    <p:extLst>
      <p:ext uri="{BB962C8B-B14F-4D97-AF65-F5344CB8AC3E}">
        <p14:creationId xmlns:p14="http://schemas.microsoft.com/office/powerpoint/2010/main" val="3270645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4D53245-94F5-9E4C-A0EB-48D4CE13D3D7}" type="slidenum">
              <a:rPr lang="en-US" altLang="ja-JP" smtClean="0"/>
              <a:pPr>
                <a:defRPr/>
              </a:pPr>
              <a:t>9</a:t>
            </a:fld>
            <a:endParaRPr lang="en-US" altLang="ja-JP"/>
          </a:p>
        </p:txBody>
      </p:sp>
    </p:spTree>
    <p:extLst>
      <p:ext uri="{BB962C8B-B14F-4D97-AF65-F5344CB8AC3E}">
        <p14:creationId xmlns:p14="http://schemas.microsoft.com/office/powerpoint/2010/main" val="3544252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fld id="{E42237B7-488E-9048-B987-D1D300A50EFD}" type="slidenum">
              <a:rPr lang="en-US" altLang="ja-JP" sz="1200"/>
              <a:pPr/>
              <a:t>15</a:t>
            </a:fld>
            <a:endParaRPr lang="en-US" altLang="ja-JP"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Osaka" charset="0"/>
              <a:cs typeface="Osak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lang="en-US" altLang="ja-JP" smtClean="0"/>
              <a:t>2014/03/07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r>
              <a:rPr lang="en-US" altLang="ja-JP" smtClean="0"/>
              <a:t>2014/03/07</a:t>
            </a: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5DE3670D-DF6C-444D-B400-0B874273B1E3}"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r>
              <a:rPr lang="en-US" altLang="ja-JP" smtClean="0"/>
              <a:t>2014/03/07</a:t>
            </a: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8395B33-6068-904F-AFE4-C2C14A508ABF}" type="slidenum">
              <a:rPr lang="en-US" altLang="ja-JP" smtClean="0"/>
              <a:pPr>
                <a:defRPr/>
              </a:pPr>
              <a:t>‹#›</a:t>
            </a:fld>
            <a:endParaRPr lang="en-US" altLang="ja-JP"/>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01625" y="228600"/>
            <a:ext cx="854075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01625" y="1600200"/>
            <a:ext cx="8540750" cy="4498975"/>
          </a:xfrm>
        </p:spPr>
        <p:txBody>
          <a:bodyPr>
            <a:normAutofit/>
          </a:bodyPr>
          <a:lstStyle/>
          <a:p>
            <a:pPr lvl="0"/>
            <a:endParaRPr lang="ja-JP" altLang="en-US" noProof="0"/>
          </a:p>
        </p:txBody>
      </p:sp>
      <p:sp>
        <p:nvSpPr>
          <p:cNvPr id="4" name="日付プレースホルダ 3"/>
          <p:cNvSpPr>
            <a:spLocks noGrp="1"/>
          </p:cNvSpPr>
          <p:nvPr>
            <p:ph type="dt" sz="half" idx="10"/>
          </p:nvPr>
        </p:nvSpPr>
        <p:spPr>
          <a:xfrm>
            <a:off x="301625" y="6245225"/>
            <a:ext cx="2289175" cy="476250"/>
          </a:xfrm>
        </p:spPr>
        <p:txBody>
          <a:bodyPr/>
          <a:lstStyle>
            <a:lvl1pPr>
              <a:defRPr/>
            </a:lvl1pPr>
          </a:lstStyle>
          <a:p>
            <a:pPr>
              <a:defRPr/>
            </a:pPr>
            <a:r>
              <a:rPr lang="en-US" altLang="ja-JP" smtClean="0"/>
              <a:t>2014/03/07</a:t>
            </a:r>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a:xfrm>
            <a:off x="6553200" y="6245225"/>
            <a:ext cx="2289175" cy="476250"/>
          </a:xfrm>
        </p:spPr>
        <p:txBody>
          <a:bodyPr/>
          <a:lstStyle>
            <a:lvl1pPr>
              <a:defRPr smtClean="0"/>
            </a:lvl1pPr>
          </a:lstStyle>
          <a:p>
            <a:pPr>
              <a:defRPr/>
            </a:pPr>
            <a:fld id="{CE37719E-C915-DE42-A38D-210E3FE0E6EB}" type="slidenum">
              <a:rPr lang="en-US" altLang="ja-JP"/>
              <a:pPr>
                <a:defRPr/>
              </a:pPr>
              <a:t>‹#›</a:t>
            </a:fld>
            <a:endParaRPr lang="en-US" altLang="ja-JP"/>
          </a:p>
        </p:txBody>
      </p:sp>
    </p:spTree>
    <p:extLst>
      <p:ext uri="{BB962C8B-B14F-4D97-AF65-F5344CB8AC3E}">
        <p14:creationId xmlns:p14="http://schemas.microsoft.com/office/powerpoint/2010/main" val="87955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r>
              <a:rPr lang="en-US" altLang="ja-JP" smtClean="0"/>
              <a:t>2014/03/07</a:t>
            </a: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8031C93E-A442-D54F-9D34-1F3E335F0EDE}" type="slidenum">
              <a:rPr lang="en-US" altLang="ja-JP" smtClean="0"/>
              <a:pPr>
                <a:defRPr/>
              </a:pPr>
              <a:t>‹#›</a:t>
            </a:fld>
            <a:endParaRPr lang="en-US" altLang="ja-JP"/>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t>2014/03/07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pPr>
              <a:defRPr/>
            </a:pPr>
            <a:r>
              <a:rPr lang="en-US" altLang="ja-JP" smtClean="0"/>
              <a:t>2014/03/07</a:t>
            </a: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62825594-D334-9A43-B66E-19DBD53A421B}" type="slidenum">
              <a:rPr lang="en-US" altLang="ja-JP" smtClean="0"/>
              <a:pPr>
                <a:defRPr/>
              </a:pPr>
              <a:t>‹#›</a:t>
            </a:fld>
            <a:endParaRPr lang="en-US" altLang="ja-JP"/>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r>
              <a:rPr lang="en-US" altLang="ja-JP" smtClean="0"/>
              <a:t>2014/03/07</a:t>
            </a: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E555684D-C80D-A646-BEAF-D59E41B92C0E}" type="slidenum">
              <a:rPr lang="en-US" altLang="ja-JP" smtClean="0"/>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pPr>
              <a:defRPr/>
            </a:pPr>
            <a:r>
              <a:rPr lang="en-US" altLang="ja-JP" smtClean="0"/>
              <a:t>2014/03/07</a:t>
            </a: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E8B4086-2CC3-014E-9E66-90A6193EFC30}"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r>
              <a:rPr lang="en-US" altLang="ja-JP" smtClean="0"/>
              <a:t>2014/03/07</a:t>
            </a: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98E3BC61-D3A2-8045-865E-5126175778C8}"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r>
              <a:rPr lang="en-US" altLang="ja-JP" smtClean="0"/>
              <a:t>2014/03/07</a:t>
            </a: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r>
              <a:rPr lang="en-US" altLang="ja-JP" smtClean="0"/>
              <a:t>2014/03/07</a:t>
            </a: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8395B33-6068-904F-AFE4-C2C14A508ABF}" type="slidenum">
              <a:rPr lang="en-US" altLang="ja-JP" smtClean="0"/>
              <a:pPr>
                <a:defRPr/>
              </a:pPr>
              <a:t>‹#›</a:t>
            </a:fld>
            <a:endParaRPr lang="en-US" altLang="ja-JP"/>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r>
              <a:rPr lang="en-US" altLang="ja-JP" smtClean="0"/>
              <a:t>2014/03/07</a:t>
            </a:r>
            <a:endParaRPr lang="en-US" altLang="ja-JP"/>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ltLang="ja-JP"/>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C8395B33-6068-904F-AFE4-C2C14A508ABF}" type="slidenum">
              <a:rPr lang="en-US" altLang="ja-JP" smtClean="0"/>
              <a:pPr>
                <a:defRPr/>
              </a:pPr>
              <a:t>‹#›</a:t>
            </a:fld>
            <a:endParaRPr lang="en-US" altLang="ja-JP"/>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5574" r:id="rId1"/>
    <p:sldLayoutId id="2147485575" r:id="rId2"/>
    <p:sldLayoutId id="2147485576" r:id="rId3"/>
    <p:sldLayoutId id="2147485577" r:id="rId4"/>
    <p:sldLayoutId id="2147485578" r:id="rId5"/>
    <p:sldLayoutId id="2147485579" r:id="rId6"/>
    <p:sldLayoutId id="2147485580" r:id="rId7"/>
    <p:sldLayoutId id="2147485581" r:id="rId8"/>
    <p:sldLayoutId id="2147485582" r:id="rId9"/>
    <p:sldLayoutId id="2147485583" r:id="rId10"/>
    <p:sldLayoutId id="2147485584" r:id="rId11"/>
    <p:sldLayoutId id="2147485585" r:id="rId12"/>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暗号解読に挑戦</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通信ネットワーク工学科</a:t>
            </a:r>
            <a:endParaRPr kumimoji="1" lang="en-US" altLang="ja-JP" dirty="0" smtClean="0"/>
          </a:p>
          <a:p>
            <a:r>
              <a:rPr kumimoji="1" lang="ja-JP" altLang="en-US" dirty="0" smtClean="0"/>
              <a:t>山本宙</a:t>
            </a:r>
            <a:endParaRPr kumimoji="1" lang="ja-JP" altLang="en-US" dirty="0"/>
          </a:p>
        </p:txBody>
      </p:sp>
      <p:sp>
        <p:nvSpPr>
          <p:cNvPr id="4" name="テキスト ボックス 3"/>
          <p:cNvSpPr txBox="1"/>
          <p:nvPr/>
        </p:nvSpPr>
        <p:spPr>
          <a:xfrm>
            <a:off x="3410674" y="4509120"/>
            <a:ext cx="2313454" cy="461665"/>
          </a:xfrm>
          <a:prstGeom prst="rect">
            <a:avLst/>
          </a:prstGeom>
          <a:noFill/>
        </p:spPr>
        <p:txBody>
          <a:bodyPr wrap="none" rtlCol="0">
            <a:spAutoFit/>
          </a:bodyPr>
          <a:lstStyle/>
          <a:p>
            <a:r>
              <a:rPr lang="ja-JP" altLang="en-US" dirty="0" smtClean="0">
                <a:latin typeface="+mn-ea"/>
                <a:ea typeface="+mn-ea"/>
              </a:rPr>
              <a:t>座席は自由です</a:t>
            </a:r>
            <a:endParaRPr kumimoji="1" lang="ja-JP" altLang="en-US" dirty="0">
              <a:latin typeface="+mn-ea"/>
              <a:ea typeface="+mn-ea"/>
            </a:endParaRPr>
          </a:p>
        </p:txBody>
      </p:sp>
    </p:spTree>
    <p:extLst>
      <p:ext uri="{BB962C8B-B14F-4D97-AF65-F5344CB8AC3E}">
        <p14:creationId xmlns:p14="http://schemas.microsoft.com/office/powerpoint/2010/main" val="126669334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872067" y="2675467"/>
            <a:ext cx="7408333" cy="2734733"/>
          </a:xfrm>
        </p:spPr>
        <p:txBody>
          <a:bodyPr/>
          <a:lstStyle/>
          <a:p>
            <a:r>
              <a:rPr lang="ja-JP" altLang="en-US" dirty="0" smtClean="0"/>
              <a:t>暗号化の方式と鍵を分離</a:t>
            </a:r>
            <a:endParaRPr lang="en-US" altLang="ja-JP" dirty="0" smtClean="0"/>
          </a:p>
          <a:p>
            <a:r>
              <a:rPr lang="ja-JP" altLang="en-US" dirty="0" smtClean="0"/>
              <a:t>暗号化の方式自体は公開</a:t>
            </a:r>
            <a:endParaRPr lang="en-US" altLang="ja-JP" dirty="0" smtClean="0"/>
          </a:p>
          <a:p>
            <a:r>
              <a:rPr lang="ja-JP" altLang="en-US" dirty="0" smtClean="0"/>
              <a:t>鍵だけ秘密にすれば大丈夫なように作る</a:t>
            </a:r>
            <a:endParaRPr lang="en-US" altLang="ja-JP" dirty="0" smtClean="0"/>
          </a:p>
          <a:p>
            <a:pPr lvl="1"/>
            <a:r>
              <a:rPr lang="ja-JP" altLang="en-US" dirty="0" smtClean="0"/>
              <a:t>方式を公開することで全世界の学者が検証する</a:t>
            </a:r>
            <a:endParaRPr lang="en-US" altLang="ja-JP" dirty="0" smtClean="0"/>
          </a:p>
          <a:p>
            <a:pPr lvl="2"/>
            <a:r>
              <a:rPr lang="ja-JP" altLang="en-US" dirty="0" smtClean="0"/>
              <a:t>解読に懸賞金がかけられることも多い</a:t>
            </a:r>
            <a:endParaRPr lang="en-US" altLang="ja-JP" dirty="0" smtClean="0"/>
          </a:p>
          <a:p>
            <a:r>
              <a:rPr lang="ja-JP" altLang="en-US" dirty="0" smtClean="0"/>
              <a:t>学者の検証，攻撃に耐えたものが優れた暗号</a:t>
            </a:r>
            <a:endParaRPr lang="ja-JP" altLang="en-US" dirty="0"/>
          </a:p>
        </p:txBody>
      </p:sp>
      <p:sp>
        <p:nvSpPr>
          <p:cNvPr id="3" name="スライド番号プレースホルダ 2"/>
          <p:cNvSpPr>
            <a:spLocks noGrp="1"/>
          </p:cNvSpPr>
          <p:nvPr>
            <p:ph type="sldNum" sz="quarter" idx="12"/>
          </p:nvPr>
        </p:nvSpPr>
        <p:spPr/>
        <p:txBody>
          <a:bodyPr/>
          <a:lstStyle/>
          <a:p>
            <a:pPr>
              <a:defRPr/>
            </a:pPr>
            <a:fld id="{8031C93E-A442-D54F-9D34-1F3E335F0EDE}" type="slidenum">
              <a:rPr lang="en-US" altLang="ja-JP" smtClean="0"/>
              <a:pPr>
                <a:defRPr/>
              </a:pPr>
              <a:t>10</a:t>
            </a:fld>
            <a:endParaRPr lang="en-US" altLang="ja-JP"/>
          </a:p>
        </p:txBody>
      </p:sp>
      <p:sp>
        <p:nvSpPr>
          <p:cNvPr id="4" name="タイトル 3"/>
          <p:cNvSpPr>
            <a:spLocks noGrp="1"/>
          </p:cNvSpPr>
          <p:nvPr>
            <p:ph type="title"/>
          </p:nvPr>
        </p:nvSpPr>
        <p:spPr/>
        <p:txBody>
          <a:bodyPr/>
          <a:lstStyle/>
          <a:p>
            <a:r>
              <a:rPr lang="ja-JP" altLang="en-US" dirty="0" smtClean="0"/>
              <a:t>現代暗号と鍵</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latin typeface="+mn-ea"/>
              </a:rPr>
              <a:t>暗号化前の文字（平文）は</a:t>
            </a:r>
            <a:r>
              <a:rPr lang="en-US" altLang="ja-JP" dirty="0" smtClean="0">
                <a:latin typeface="+mn-ea"/>
              </a:rPr>
              <a:t> 0 </a:t>
            </a:r>
            <a:r>
              <a:rPr lang="ja-JP" altLang="en-US" dirty="0" smtClean="0">
                <a:latin typeface="+mn-ea"/>
              </a:rPr>
              <a:t>か</a:t>
            </a:r>
            <a:r>
              <a:rPr lang="en-US" altLang="ja-JP" dirty="0" smtClean="0">
                <a:latin typeface="+mn-ea"/>
              </a:rPr>
              <a:t> 1 </a:t>
            </a:r>
            <a:r>
              <a:rPr lang="ja-JP" altLang="en-US" dirty="0" smtClean="0">
                <a:latin typeface="+mn-ea"/>
              </a:rPr>
              <a:t>の連続したもの</a:t>
            </a:r>
            <a:endParaRPr lang="en-US" altLang="ja-JP" dirty="0" smtClean="0">
              <a:latin typeface="+mn-ea"/>
            </a:endParaRPr>
          </a:p>
          <a:p>
            <a:r>
              <a:rPr kumimoji="1" lang="ja-JP" altLang="en-US" dirty="0" smtClean="0">
                <a:latin typeface="+mn-ea"/>
              </a:rPr>
              <a:t>暗号化後の文字（暗号文）も</a:t>
            </a:r>
            <a:r>
              <a:rPr kumimoji="1" lang="en-US" altLang="ja-JP" dirty="0" smtClean="0">
                <a:latin typeface="+mn-ea"/>
              </a:rPr>
              <a:t> 0 </a:t>
            </a:r>
            <a:r>
              <a:rPr kumimoji="1" lang="ja-JP" altLang="en-US" dirty="0" smtClean="0">
                <a:latin typeface="+mn-ea"/>
              </a:rPr>
              <a:t>か</a:t>
            </a:r>
            <a:r>
              <a:rPr kumimoji="1" lang="en-US" altLang="ja-JP" dirty="0" smtClean="0">
                <a:latin typeface="+mn-ea"/>
              </a:rPr>
              <a:t> 1  </a:t>
            </a:r>
            <a:r>
              <a:rPr kumimoji="1" lang="ja-JP" altLang="en-US" dirty="0" smtClean="0">
                <a:latin typeface="+mn-ea"/>
              </a:rPr>
              <a:t>の連続したもの</a:t>
            </a:r>
            <a:endParaRPr kumimoji="1" lang="en-US" altLang="ja-JP" dirty="0" smtClean="0">
              <a:latin typeface="+mn-ea"/>
            </a:endParaRPr>
          </a:p>
          <a:p>
            <a:pPr lvl="1"/>
            <a:r>
              <a:rPr lang="ja-JP" altLang="en-US" dirty="0" smtClean="0">
                <a:latin typeface="+mn-ea"/>
              </a:rPr>
              <a:t>例：平文</a:t>
            </a:r>
            <a:r>
              <a:rPr lang="en-US" altLang="ja-JP" dirty="0" smtClean="0">
                <a:latin typeface="+mn-ea"/>
              </a:rPr>
              <a:t> 01011111 → </a:t>
            </a:r>
            <a:r>
              <a:rPr lang="ja-JP" altLang="en-US" dirty="0" smtClean="0">
                <a:latin typeface="+mn-ea"/>
              </a:rPr>
              <a:t>暗号文</a:t>
            </a:r>
            <a:r>
              <a:rPr lang="en-US" altLang="ja-JP" dirty="0" smtClean="0">
                <a:latin typeface="+mn-ea"/>
              </a:rPr>
              <a:t> 01101010</a:t>
            </a:r>
          </a:p>
          <a:p>
            <a:r>
              <a:rPr lang="ja-JP" altLang="en-US" dirty="0" smtClean="0">
                <a:latin typeface="+mn-ea"/>
              </a:rPr>
              <a:t>デジタル時代の暗号</a:t>
            </a:r>
            <a:endParaRPr kumimoji="1" lang="ja-JP" altLang="en-US" dirty="0">
              <a:latin typeface="+mn-ea"/>
            </a:endParaRPr>
          </a:p>
        </p:txBody>
      </p:sp>
      <p:sp>
        <p:nvSpPr>
          <p:cNvPr id="4" name="スライド番号プレースホルダー 3"/>
          <p:cNvSpPr>
            <a:spLocks noGrp="1"/>
          </p:cNvSpPr>
          <p:nvPr>
            <p:ph type="sldNum" sz="quarter" idx="12"/>
          </p:nvPr>
        </p:nvSpPr>
        <p:spPr/>
        <p:txBody>
          <a:bodyPr/>
          <a:lstStyle/>
          <a:p>
            <a:pPr>
              <a:defRPr/>
            </a:pPr>
            <a:fld id="{8031C93E-A442-D54F-9D34-1F3E335F0EDE}" type="slidenum">
              <a:rPr lang="en-US" altLang="ja-JP" smtClean="0"/>
              <a:pPr>
                <a:defRPr/>
              </a:pPr>
              <a:t>11</a:t>
            </a:fld>
            <a:endParaRPr lang="en-US" altLang="ja-JP"/>
          </a:p>
        </p:txBody>
      </p:sp>
      <p:sp>
        <p:nvSpPr>
          <p:cNvPr id="3" name="タイトル 2"/>
          <p:cNvSpPr>
            <a:spLocks noGrp="1"/>
          </p:cNvSpPr>
          <p:nvPr>
            <p:ph type="title"/>
          </p:nvPr>
        </p:nvSpPr>
        <p:spPr/>
        <p:txBody>
          <a:bodyPr/>
          <a:lstStyle/>
          <a:p>
            <a:r>
              <a:rPr lang="ja-JP" altLang="en-US" dirty="0" smtClean="0"/>
              <a:t>今回の暗号</a:t>
            </a:r>
            <a:endParaRPr kumimoji="1" lang="ja-JP" altLang="en-US" dirty="0"/>
          </a:p>
        </p:txBody>
      </p:sp>
    </p:spTree>
    <p:extLst>
      <p:ext uri="{BB962C8B-B14F-4D97-AF65-F5344CB8AC3E}">
        <p14:creationId xmlns:p14="http://schemas.microsoft.com/office/powerpoint/2010/main" val="39894956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solidFill>
                  <a:srgbClr val="FF0000"/>
                </a:solidFill>
                <a:latin typeface="+mn-ea"/>
              </a:rPr>
              <a:t>インターネット</a:t>
            </a:r>
            <a:r>
              <a:rPr kumimoji="1" lang="ja-JP" altLang="en-US" dirty="0" smtClean="0">
                <a:latin typeface="+mn-ea"/>
              </a:rPr>
              <a:t>が社会のインフラに</a:t>
            </a:r>
            <a:endParaRPr kumimoji="1" lang="en-US" altLang="ja-JP" dirty="0" smtClean="0">
              <a:latin typeface="+mn-ea"/>
            </a:endParaRPr>
          </a:p>
          <a:p>
            <a:pPr lvl="1"/>
            <a:r>
              <a:rPr kumimoji="1" lang="en-US" altLang="ja-JP" dirty="0" smtClean="0">
                <a:latin typeface="+mn-ea"/>
              </a:rPr>
              <a:t>IT</a:t>
            </a:r>
            <a:r>
              <a:rPr kumimoji="1" lang="ja-JP" altLang="en-US" dirty="0" smtClean="0">
                <a:latin typeface="+mn-ea"/>
              </a:rPr>
              <a:t>革命によりあらゆることが机の上からできる</a:t>
            </a:r>
            <a:endParaRPr kumimoji="1" lang="en-US" altLang="ja-JP" dirty="0" smtClean="0">
              <a:latin typeface="+mn-ea"/>
            </a:endParaRPr>
          </a:p>
          <a:p>
            <a:pPr lvl="1"/>
            <a:r>
              <a:rPr lang="ja-JP" altLang="en-US" dirty="0" smtClean="0">
                <a:latin typeface="+mn-ea"/>
              </a:rPr>
              <a:t>通信はインターネットを使って行う</a:t>
            </a:r>
            <a:endParaRPr lang="en-US" altLang="ja-JP" dirty="0" smtClean="0">
              <a:latin typeface="+mn-ea"/>
            </a:endParaRPr>
          </a:p>
          <a:p>
            <a:r>
              <a:rPr kumimoji="1" lang="ja-JP" altLang="en-US" dirty="0" smtClean="0">
                <a:latin typeface="+mn-ea"/>
              </a:rPr>
              <a:t>暗号技術の重要性</a:t>
            </a:r>
            <a:endParaRPr kumimoji="1" lang="en-US" altLang="ja-JP" dirty="0" smtClean="0">
              <a:latin typeface="+mn-ea"/>
            </a:endParaRPr>
          </a:p>
          <a:p>
            <a:pPr lvl="1"/>
            <a:r>
              <a:rPr lang="ja-JP" altLang="en-US" dirty="0" smtClean="0">
                <a:latin typeface="+mn-ea"/>
              </a:rPr>
              <a:t>インターネットはもともと悪意ある利用者を想定していなかった</a:t>
            </a:r>
            <a:endParaRPr lang="en-US" altLang="ja-JP" dirty="0" smtClean="0">
              <a:latin typeface="+mn-ea"/>
            </a:endParaRPr>
          </a:p>
          <a:p>
            <a:pPr lvl="2"/>
            <a:r>
              <a:rPr kumimoji="1" lang="ja-JP" altLang="en-US" dirty="0" smtClean="0">
                <a:latin typeface="+mn-ea"/>
              </a:rPr>
              <a:t>だれでも傍受可能な設計</a:t>
            </a:r>
            <a:endParaRPr kumimoji="1" lang="en-US" altLang="ja-JP" dirty="0" smtClean="0">
              <a:latin typeface="+mn-ea"/>
            </a:endParaRPr>
          </a:p>
          <a:p>
            <a:r>
              <a:rPr lang="ja-JP" altLang="en-US" dirty="0" smtClean="0">
                <a:latin typeface="+mn-ea"/>
              </a:rPr>
              <a:t>インターネット振込などには</a:t>
            </a:r>
            <a:r>
              <a:rPr lang="ja-JP" altLang="en-US" dirty="0" smtClean="0">
                <a:solidFill>
                  <a:srgbClr val="FF0000"/>
                </a:solidFill>
                <a:latin typeface="+mn-ea"/>
              </a:rPr>
              <a:t>暗号技術</a:t>
            </a:r>
            <a:r>
              <a:rPr lang="ja-JP" altLang="en-US" dirty="0" smtClean="0">
                <a:latin typeface="+mn-ea"/>
              </a:rPr>
              <a:t>が不可欠</a:t>
            </a:r>
            <a:endParaRPr kumimoji="1"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8031C93E-A442-D54F-9D34-1F3E335F0EDE}" type="slidenum">
              <a:rPr lang="en-US" altLang="ja-JP" smtClean="0"/>
              <a:pPr>
                <a:defRPr/>
              </a:pPr>
              <a:t>12</a:t>
            </a:fld>
            <a:endParaRPr lang="en-US" altLang="ja-JP"/>
          </a:p>
        </p:txBody>
      </p:sp>
      <p:sp>
        <p:nvSpPr>
          <p:cNvPr id="4" name="タイトル 3"/>
          <p:cNvSpPr>
            <a:spLocks noGrp="1"/>
          </p:cNvSpPr>
          <p:nvPr>
            <p:ph type="title"/>
          </p:nvPr>
        </p:nvSpPr>
        <p:spPr/>
        <p:txBody>
          <a:bodyPr/>
          <a:lstStyle/>
          <a:p>
            <a:r>
              <a:rPr lang="ja-JP" altLang="en-US" dirty="0" smtClean="0"/>
              <a:t>情報化社会と暗号</a:t>
            </a:r>
            <a:endParaRPr kumimoji="1" lang="ja-JP" altLang="en-US" dirty="0"/>
          </a:p>
        </p:txBody>
      </p:sp>
    </p:spTree>
    <p:extLst>
      <p:ext uri="{BB962C8B-B14F-4D97-AF65-F5344CB8AC3E}">
        <p14:creationId xmlns:p14="http://schemas.microsoft.com/office/powerpoint/2010/main" val="21561953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buFont typeface="+mj-lt"/>
              <a:buAutoNum type="arabicPeriod"/>
            </a:pPr>
            <a:r>
              <a:rPr kumimoji="1" lang="ja-JP" altLang="en-US" dirty="0" smtClean="0">
                <a:latin typeface="+mn-ea"/>
              </a:rPr>
              <a:t>コンピュータの記憶方式</a:t>
            </a:r>
            <a:endParaRPr kumimoji="1" lang="en-US" altLang="ja-JP" dirty="0" smtClean="0">
              <a:latin typeface="+mn-ea"/>
            </a:endParaRPr>
          </a:p>
          <a:p>
            <a:pPr marL="457200" indent="-457200">
              <a:buFont typeface="+mj-lt"/>
              <a:buAutoNum type="arabicPeriod"/>
            </a:pPr>
            <a:r>
              <a:rPr lang="en-US" altLang="ja-JP" dirty="0" smtClean="0">
                <a:latin typeface="+mn-ea"/>
              </a:rPr>
              <a:t>ASCII </a:t>
            </a:r>
            <a:r>
              <a:rPr lang="ja-JP" altLang="en-US" dirty="0" smtClean="0">
                <a:latin typeface="+mn-ea"/>
              </a:rPr>
              <a:t>による文字の表現</a:t>
            </a:r>
            <a:endParaRPr kumimoji="1"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8031C93E-A442-D54F-9D34-1F3E335F0EDE}" type="slidenum">
              <a:rPr lang="en-US" altLang="ja-JP" smtClean="0"/>
              <a:pPr>
                <a:defRPr/>
              </a:pPr>
              <a:t>13</a:t>
            </a:fld>
            <a:endParaRPr lang="en-US" altLang="ja-JP"/>
          </a:p>
        </p:txBody>
      </p:sp>
      <p:sp>
        <p:nvSpPr>
          <p:cNvPr id="4" name="タイトル 3"/>
          <p:cNvSpPr>
            <a:spLocks noGrp="1"/>
          </p:cNvSpPr>
          <p:nvPr>
            <p:ph type="title"/>
          </p:nvPr>
        </p:nvSpPr>
        <p:spPr/>
        <p:txBody>
          <a:bodyPr/>
          <a:lstStyle/>
          <a:p>
            <a:r>
              <a:rPr lang="ja-JP" altLang="en-US" dirty="0" smtClean="0"/>
              <a:t>文字の表現</a:t>
            </a:r>
            <a:endParaRPr kumimoji="1" lang="ja-JP" altLang="en-US" dirty="0"/>
          </a:p>
        </p:txBody>
      </p:sp>
    </p:spTree>
    <p:extLst>
      <p:ext uri="{BB962C8B-B14F-4D97-AF65-F5344CB8AC3E}">
        <p14:creationId xmlns:p14="http://schemas.microsoft.com/office/powerpoint/2010/main" val="21651982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latin typeface="+mn-ea"/>
              </a:rPr>
              <a:t>コンピュータの記憶素子　</a:t>
            </a:r>
            <a:r>
              <a:rPr lang="en-US" altLang="ja-JP" dirty="0" smtClean="0">
                <a:latin typeface="+mn-ea"/>
              </a:rPr>
              <a:t>1 </a:t>
            </a:r>
            <a:r>
              <a:rPr lang="ja-JP" altLang="en-US" dirty="0" smtClean="0">
                <a:latin typeface="+mn-ea"/>
              </a:rPr>
              <a:t>個には</a:t>
            </a:r>
            <a:r>
              <a:rPr lang="en-US" altLang="ja-JP" dirty="0" smtClean="0">
                <a:latin typeface="+mn-ea"/>
              </a:rPr>
              <a:t> 2  </a:t>
            </a:r>
            <a:r>
              <a:rPr lang="ja-JP" altLang="en-US" dirty="0" smtClean="0">
                <a:latin typeface="+mn-ea"/>
              </a:rPr>
              <a:t>通りのデータしか区別できない（</a:t>
            </a:r>
            <a:r>
              <a:rPr lang="en-US" altLang="ja-JP" dirty="0" smtClean="0">
                <a:latin typeface="+mn-ea"/>
              </a:rPr>
              <a:t>0V </a:t>
            </a:r>
            <a:r>
              <a:rPr lang="ja-JP" altLang="en-US" dirty="0" smtClean="0">
                <a:latin typeface="+mn-ea"/>
              </a:rPr>
              <a:t>と</a:t>
            </a:r>
            <a:r>
              <a:rPr lang="en-US" altLang="ja-JP" dirty="0" smtClean="0">
                <a:latin typeface="+mn-ea"/>
              </a:rPr>
              <a:t> 5V</a:t>
            </a:r>
            <a:r>
              <a:rPr lang="ja-JP" altLang="en-US" dirty="0" smtClean="0">
                <a:latin typeface="+mn-ea"/>
              </a:rPr>
              <a:t>など）</a:t>
            </a:r>
            <a:endParaRPr lang="en-US" altLang="ja-JP" dirty="0" smtClean="0">
              <a:latin typeface="+mn-ea"/>
            </a:endParaRPr>
          </a:p>
          <a:p>
            <a:r>
              <a:rPr lang="ja-JP" altLang="en-US" dirty="0" smtClean="0">
                <a:latin typeface="+mn-ea"/>
              </a:rPr>
              <a:t>記憶素子を複数使って複雑なデータを区別する</a:t>
            </a:r>
            <a:endParaRPr lang="en-US" altLang="ja-JP" dirty="0" smtClean="0">
              <a:latin typeface="+mn-ea"/>
            </a:endParaRPr>
          </a:p>
          <a:p>
            <a:pPr lvl="1"/>
            <a:r>
              <a:rPr lang="en-US" altLang="ja-JP" dirty="0" smtClean="0">
                <a:latin typeface="+mn-ea"/>
              </a:rPr>
              <a:t>1 </a:t>
            </a:r>
            <a:r>
              <a:rPr lang="ja-JP" altLang="en-US" dirty="0" smtClean="0">
                <a:latin typeface="+mn-ea"/>
              </a:rPr>
              <a:t>個</a:t>
            </a:r>
            <a:r>
              <a:rPr lang="en-US" altLang="ja-JP" dirty="0" smtClean="0">
                <a:latin typeface="+mn-ea"/>
              </a:rPr>
              <a:t> → 0, 1</a:t>
            </a:r>
          </a:p>
          <a:p>
            <a:pPr lvl="1"/>
            <a:r>
              <a:rPr lang="en-US" altLang="ja-JP" dirty="0" smtClean="0">
                <a:latin typeface="+mn-ea"/>
              </a:rPr>
              <a:t>2 </a:t>
            </a:r>
            <a:r>
              <a:rPr lang="ja-JP" altLang="en-US" dirty="0" smtClean="0">
                <a:latin typeface="+mn-ea"/>
              </a:rPr>
              <a:t>個</a:t>
            </a:r>
            <a:r>
              <a:rPr lang="en-US" altLang="ja-JP" dirty="0" smtClean="0">
                <a:latin typeface="+mn-ea"/>
              </a:rPr>
              <a:t> → 00, 01, 10, 11</a:t>
            </a:r>
          </a:p>
          <a:p>
            <a:pPr lvl="1"/>
            <a:r>
              <a:rPr lang="en-US" altLang="ja-JP" dirty="0" smtClean="0">
                <a:latin typeface="+mn-ea"/>
              </a:rPr>
              <a:t>3 </a:t>
            </a:r>
            <a:r>
              <a:rPr lang="ja-JP" altLang="en-US" dirty="0" smtClean="0">
                <a:latin typeface="+mn-ea"/>
              </a:rPr>
              <a:t>個</a:t>
            </a:r>
            <a:r>
              <a:rPr lang="en-US" altLang="ja-JP" dirty="0" smtClean="0">
                <a:latin typeface="+mn-ea"/>
              </a:rPr>
              <a:t> → 000, 001, 010, 011, 100, 101, 110, 111</a:t>
            </a:r>
            <a:endParaRPr lang="ja-JP" altLang="en-US" dirty="0">
              <a:latin typeface="+mn-ea"/>
            </a:endParaRPr>
          </a:p>
        </p:txBody>
      </p:sp>
      <p:sp>
        <p:nvSpPr>
          <p:cNvPr id="3" name="スライド番号プレースホルダ 2"/>
          <p:cNvSpPr>
            <a:spLocks noGrp="1"/>
          </p:cNvSpPr>
          <p:nvPr>
            <p:ph type="sldNum" sz="quarter" idx="12"/>
          </p:nvPr>
        </p:nvSpPr>
        <p:spPr/>
        <p:txBody>
          <a:bodyPr/>
          <a:lstStyle/>
          <a:p>
            <a:pPr>
              <a:defRPr/>
            </a:pPr>
            <a:fld id="{8031C93E-A442-D54F-9D34-1F3E335F0EDE}" type="slidenum">
              <a:rPr lang="en-US" altLang="ja-JP" smtClean="0"/>
              <a:pPr>
                <a:defRPr/>
              </a:pPr>
              <a:t>14</a:t>
            </a:fld>
            <a:endParaRPr lang="en-US" altLang="ja-JP"/>
          </a:p>
        </p:txBody>
      </p:sp>
      <p:sp>
        <p:nvSpPr>
          <p:cNvPr id="4" name="タイトル 3"/>
          <p:cNvSpPr>
            <a:spLocks noGrp="1"/>
          </p:cNvSpPr>
          <p:nvPr>
            <p:ph type="title"/>
          </p:nvPr>
        </p:nvSpPr>
        <p:spPr/>
        <p:txBody>
          <a:bodyPr/>
          <a:lstStyle/>
          <a:p>
            <a:r>
              <a:rPr lang="ja-JP" altLang="en-US" dirty="0" smtClean="0"/>
              <a:t>コンピュータの記憶方式</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Rot="1" noChangeArrowheads="1"/>
          </p:cNvSpPr>
          <p:nvPr>
            <p:ph idx="1"/>
          </p:nvPr>
        </p:nvSpPr>
        <p:spPr/>
        <p:txBody>
          <a:bodyPr/>
          <a:lstStyle/>
          <a:p>
            <a:r>
              <a:rPr lang="en-US" altLang="ja-JP" dirty="0">
                <a:latin typeface="+mn-ea"/>
                <a:cs typeface="ＭＳ Ｐゴシック" charset="0"/>
              </a:rPr>
              <a:t>7 bit → 128 </a:t>
            </a:r>
            <a:r>
              <a:rPr lang="ja-JP" altLang="en-US" dirty="0">
                <a:latin typeface="+mn-ea"/>
                <a:cs typeface="ＭＳ Ｐゴシック" charset="0"/>
              </a:rPr>
              <a:t>種類のデータを区別できる．</a:t>
            </a:r>
            <a:endParaRPr lang="en-US" altLang="ja-JP" dirty="0">
              <a:latin typeface="+mn-ea"/>
              <a:cs typeface="ＭＳ Ｐゴシック" charset="0"/>
            </a:endParaRPr>
          </a:p>
          <a:p>
            <a:pPr lvl="1"/>
            <a:r>
              <a:rPr lang="ja-JP" altLang="en-US" dirty="0">
                <a:latin typeface="+mn-ea"/>
              </a:rPr>
              <a:t>英語のアルファベットに利用されている．</a:t>
            </a:r>
            <a:endParaRPr lang="en-US" altLang="ja-JP" dirty="0">
              <a:latin typeface="+mn-ea"/>
            </a:endParaRPr>
          </a:p>
          <a:p>
            <a:pPr lvl="1"/>
            <a:r>
              <a:rPr lang="en-US" altLang="ja-JP" dirty="0">
                <a:latin typeface="+mn-ea"/>
              </a:rPr>
              <a:t>A→100 0001, B→100 0010,C→100 0011</a:t>
            </a: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15</a:t>
            </a:fld>
            <a:endParaRPr lang="en-US" altLang="ja-JP"/>
          </a:p>
        </p:txBody>
      </p:sp>
      <p:sp>
        <p:nvSpPr>
          <p:cNvPr id="37889" name="Rectangle 2"/>
          <p:cNvSpPr>
            <a:spLocks noGrp="1" noRot="1" noChangeArrowheads="1"/>
          </p:cNvSpPr>
          <p:nvPr>
            <p:ph type="title"/>
          </p:nvPr>
        </p:nvSpPr>
        <p:spPr/>
        <p:txBody>
          <a:bodyPr>
            <a:normAutofit/>
          </a:bodyPr>
          <a:lstStyle/>
          <a:p>
            <a:r>
              <a:rPr lang="en-US" altLang="ja-JP" dirty="0" smtClean="0">
                <a:latin typeface="+mj-ea"/>
                <a:cs typeface="ＭＳ Ｐゴシック" charset="0"/>
              </a:rPr>
              <a:t>ASCII</a:t>
            </a:r>
            <a:r>
              <a:rPr lang="ja-JP" altLang="en-US" dirty="0" smtClean="0">
                <a:latin typeface="+mj-ea"/>
                <a:cs typeface="ＭＳ Ｐゴシック" charset="0"/>
              </a:rPr>
              <a:t>に</a:t>
            </a:r>
            <a:r>
              <a:rPr lang="ja-JP" altLang="en-US" dirty="0" smtClean="0">
                <a:latin typeface="+mj-ea"/>
                <a:cs typeface="HGP明朝E"/>
              </a:rPr>
              <a:t>よる</a:t>
            </a:r>
            <a:r>
              <a:rPr lang="ja-JP" altLang="en-US" dirty="0" smtClean="0">
                <a:latin typeface="+mj-ea"/>
                <a:cs typeface="ＭＳ Ｐゴシック" charset="0"/>
              </a:rPr>
              <a:t>文字の表現</a:t>
            </a:r>
            <a:endParaRPr lang="ja-JP" altLang="en-US" dirty="0">
              <a:latin typeface="+mj-ea"/>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Rot="1" noChangeArrowheads="1"/>
          </p:cNvSpPr>
          <p:nvPr>
            <p:ph idx="1"/>
          </p:nvPr>
        </p:nvSpPr>
        <p:spPr/>
        <p:txBody>
          <a:bodyPr/>
          <a:lstStyle/>
          <a:p>
            <a:r>
              <a:rPr lang="ja-JP" altLang="en-US" dirty="0">
                <a:latin typeface="+mn-ea"/>
                <a:cs typeface="ＭＳ Ｐゴシック" charset="0"/>
              </a:rPr>
              <a:t>一見解読が難しそう</a:t>
            </a:r>
            <a:endParaRPr lang="en-US" altLang="ja-JP" dirty="0">
              <a:latin typeface="+mn-ea"/>
              <a:cs typeface="ＭＳ Ｐゴシック" charset="0"/>
            </a:endParaRPr>
          </a:p>
          <a:p>
            <a:r>
              <a:rPr lang="ja-JP" altLang="en-US" dirty="0">
                <a:latin typeface="+mn-ea"/>
                <a:cs typeface="ＭＳ Ｐゴシック" charset="0"/>
              </a:rPr>
              <a:t>本当は簡単に解ける</a:t>
            </a:r>
            <a:endParaRPr lang="en-US" altLang="ja-JP" dirty="0">
              <a:latin typeface="+mn-ea"/>
              <a:cs typeface="ＭＳ Ｐゴシック" charset="0"/>
            </a:endParaRPr>
          </a:p>
          <a:p>
            <a:r>
              <a:rPr lang="ja-JP" altLang="en-US" dirty="0">
                <a:latin typeface="+mn-ea"/>
                <a:cs typeface="ＭＳ Ｐゴシック" charset="0"/>
              </a:rPr>
              <a:t>暗号アルゴリズム理解の第一歩に向いている．</a:t>
            </a: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16</a:t>
            </a:fld>
            <a:endParaRPr lang="en-US" altLang="ja-JP"/>
          </a:p>
        </p:txBody>
      </p:sp>
      <p:sp>
        <p:nvSpPr>
          <p:cNvPr id="39937" name="Rectangle 2"/>
          <p:cNvSpPr>
            <a:spLocks noGrp="1" noRot="1" noChangeArrowheads="1"/>
          </p:cNvSpPr>
          <p:nvPr>
            <p:ph type="title"/>
          </p:nvPr>
        </p:nvSpPr>
        <p:spPr/>
        <p:txBody>
          <a:bodyPr>
            <a:normAutofit/>
          </a:bodyPr>
          <a:lstStyle/>
          <a:p>
            <a:r>
              <a:rPr lang="en-US" altLang="ja-JP" dirty="0">
                <a:latin typeface="+mj-ea"/>
                <a:cs typeface="ＭＳ Ｐゴシック" charset="0"/>
              </a:rPr>
              <a:t>Simple XOR </a:t>
            </a:r>
            <a:r>
              <a:rPr lang="ja-JP" altLang="en-US" dirty="0">
                <a:latin typeface="+mj-ea"/>
                <a:cs typeface="ＭＳ Ｐゴシック" charset="0"/>
              </a:rPr>
              <a:t>暗号の特徴</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Rot="1" noChangeArrowheads="1"/>
          </p:cNvSpPr>
          <p:nvPr>
            <p:ph idx="1"/>
          </p:nvPr>
        </p:nvSpPr>
        <p:spPr/>
        <p:txBody>
          <a:bodyPr/>
          <a:lstStyle/>
          <a:p>
            <a:pPr marL="609600" indent="-609600">
              <a:buFont typeface="Times" charset="0"/>
              <a:buAutoNum type="arabicPeriod"/>
            </a:pPr>
            <a:r>
              <a:rPr lang="en-US" altLang="ja-JP" dirty="0">
                <a:latin typeface="+mn-ea"/>
                <a:cs typeface="ＭＳ Ｐゴシック" charset="0"/>
              </a:rPr>
              <a:t>XOR</a:t>
            </a:r>
            <a:r>
              <a:rPr lang="ja-JP" altLang="en-US" dirty="0">
                <a:latin typeface="+mn-ea"/>
                <a:cs typeface="ＭＳ Ｐゴシック" charset="0"/>
              </a:rPr>
              <a:t>演算</a:t>
            </a:r>
            <a:endParaRPr lang="en-US" altLang="ja-JP" dirty="0">
              <a:latin typeface="+mn-ea"/>
              <a:cs typeface="ＭＳ Ｐゴシック" charset="0"/>
            </a:endParaRPr>
          </a:p>
          <a:p>
            <a:pPr marL="609600" indent="-609600">
              <a:buFont typeface="Times" charset="0"/>
              <a:buAutoNum type="arabicPeriod"/>
            </a:pPr>
            <a:r>
              <a:rPr lang="en-US" altLang="ja-JP" dirty="0">
                <a:latin typeface="+mn-ea"/>
                <a:cs typeface="ＭＳ Ｐゴシック" charset="0"/>
              </a:rPr>
              <a:t>Simple XOR </a:t>
            </a:r>
            <a:r>
              <a:rPr lang="ja-JP" altLang="en-US" dirty="0">
                <a:latin typeface="+mn-ea"/>
                <a:cs typeface="ＭＳ Ｐゴシック" charset="0"/>
              </a:rPr>
              <a:t>暗号アルゴリズム</a:t>
            </a: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17</a:t>
            </a:fld>
            <a:endParaRPr lang="en-US" altLang="ja-JP"/>
          </a:p>
        </p:txBody>
      </p:sp>
      <p:sp>
        <p:nvSpPr>
          <p:cNvPr id="41985" name="Rectangle 2"/>
          <p:cNvSpPr>
            <a:spLocks noGrp="1" noRot="1" noChangeArrowheads="1"/>
          </p:cNvSpPr>
          <p:nvPr>
            <p:ph type="title"/>
          </p:nvPr>
        </p:nvSpPr>
        <p:spPr/>
        <p:txBody>
          <a:bodyPr>
            <a:normAutofit/>
          </a:bodyPr>
          <a:lstStyle/>
          <a:p>
            <a:r>
              <a:rPr lang="en-US" altLang="ja-JP" dirty="0">
                <a:latin typeface="+mj-ea"/>
                <a:cs typeface="ＭＳ Ｐゴシック" charset="0"/>
              </a:rPr>
              <a:t>Simple XOR </a:t>
            </a:r>
            <a:r>
              <a:rPr lang="ja-JP" altLang="en-US" dirty="0">
                <a:latin typeface="+mj-ea"/>
                <a:cs typeface="ＭＳ Ｐゴシック" charset="0"/>
              </a:rPr>
              <a:t>暗号の解説</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Rot="1" noChangeArrowheads="1"/>
          </p:cNvSpPr>
          <p:nvPr>
            <p:ph idx="1"/>
          </p:nvPr>
        </p:nvSpPr>
        <p:spPr/>
        <p:txBody>
          <a:bodyPr/>
          <a:lstStyle/>
          <a:p>
            <a:r>
              <a:rPr lang="en-US" altLang="ja-JP" dirty="0">
                <a:latin typeface="+mn-ea"/>
                <a:cs typeface="ＭＳ ゴシック" charset="0"/>
              </a:rPr>
              <a:t>0+0=0, 0+1=1, 1+0=1, </a:t>
            </a:r>
            <a:r>
              <a:rPr lang="en-US" altLang="ja-JP" dirty="0">
                <a:solidFill>
                  <a:srgbClr val="FF0000"/>
                </a:solidFill>
                <a:latin typeface="+mn-ea"/>
                <a:cs typeface="ＭＳ ゴシック" charset="0"/>
              </a:rPr>
              <a:t>1+1=0</a:t>
            </a:r>
          </a:p>
          <a:p>
            <a:pPr>
              <a:buFont typeface="Osaka" charset="0"/>
              <a:buNone/>
            </a:pPr>
            <a:r>
              <a:rPr lang="en-US" altLang="ja-JP" dirty="0">
                <a:latin typeface="+mn-ea"/>
                <a:cs typeface="ＭＳ ゴシック" charset="0"/>
              </a:rPr>
              <a:t>A: 100 0001</a:t>
            </a:r>
          </a:p>
          <a:p>
            <a:pPr>
              <a:buFont typeface="Osaka" charset="0"/>
              <a:buNone/>
            </a:pPr>
            <a:r>
              <a:rPr lang="en-US" altLang="ja-JP" dirty="0">
                <a:latin typeface="+mn-ea"/>
                <a:cs typeface="ＭＳ ゴシック" charset="0"/>
              </a:rPr>
              <a:t>+</a:t>
            </a:r>
          </a:p>
          <a:p>
            <a:pPr>
              <a:buFont typeface="Osaka" charset="0"/>
              <a:buNone/>
            </a:pPr>
            <a:r>
              <a:rPr lang="en-US" altLang="ja-JP" dirty="0">
                <a:latin typeface="+mn-ea"/>
                <a:cs typeface="ＭＳ ゴシック" charset="0"/>
              </a:rPr>
              <a:t>T: 101 0100</a:t>
            </a:r>
          </a:p>
          <a:p>
            <a:pPr>
              <a:buFont typeface="Osaka" charset="0"/>
              <a:buNone/>
            </a:pPr>
            <a:r>
              <a:rPr lang="en-US" altLang="ja-JP" dirty="0">
                <a:latin typeface="+mn-ea"/>
                <a:cs typeface="ＭＳ ゴシック" charset="0"/>
              </a:rPr>
              <a:t>=  001 0101</a:t>
            </a:r>
            <a:endParaRPr lang="ja-JP" altLang="en-US" dirty="0">
              <a:latin typeface="+mn-ea"/>
              <a:cs typeface="ＭＳ Ｐゴシック" charset="0"/>
            </a:endParaRP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18</a:t>
            </a:fld>
            <a:endParaRPr lang="en-US" altLang="ja-JP"/>
          </a:p>
        </p:txBody>
      </p:sp>
      <p:sp>
        <p:nvSpPr>
          <p:cNvPr id="44033" name="Rectangle 2"/>
          <p:cNvSpPr>
            <a:spLocks noGrp="1" noRot="1" noChangeArrowheads="1"/>
          </p:cNvSpPr>
          <p:nvPr>
            <p:ph type="title"/>
          </p:nvPr>
        </p:nvSpPr>
        <p:spPr/>
        <p:txBody>
          <a:bodyPr/>
          <a:lstStyle/>
          <a:p>
            <a:r>
              <a:rPr lang="en-US" altLang="ja-JP" dirty="0">
                <a:latin typeface="+mj-ea"/>
                <a:cs typeface="ＭＳ Ｐゴシック" charset="0"/>
              </a:rPr>
              <a:t>XOR</a:t>
            </a:r>
            <a:r>
              <a:rPr lang="ja-JP" altLang="en-US" dirty="0">
                <a:latin typeface="+mj-ea"/>
                <a:cs typeface="ＭＳ Ｐゴシック" charset="0"/>
              </a:rPr>
              <a:t>演算</a:t>
            </a:r>
          </a:p>
        </p:txBody>
      </p:sp>
      <p:sp>
        <p:nvSpPr>
          <p:cNvPr id="3" name="テキスト ボックス 2"/>
          <p:cNvSpPr txBox="1"/>
          <p:nvPr/>
        </p:nvSpPr>
        <p:spPr>
          <a:xfrm>
            <a:off x="971600" y="4941168"/>
            <a:ext cx="3245600" cy="461665"/>
          </a:xfrm>
          <a:prstGeom prst="rect">
            <a:avLst/>
          </a:prstGeom>
          <a:noFill/>
        </p:spPr>
        <p:txBody>
          <a:bodyPr wrap="none" rtlCol="0">
            <a:spAutoFit/>
          </a:bodyPr>
          <a:lstStyle/>
          <a:p>
            <a:r>
              <a:rPr lang="ja-JP" altLang="en-US" dirty="0" smtClean="0">
                <a:solidFill>
                  <a:srgbClr val="FF0000"/>
                </a:solidFill>
                <a:latin typeface="+mn-ea"/>
                <a:ea typeface="+mn-ea"/>
              </a:rPr>
              <a:t>同じものを足すと消える</a:t>
            </a:r>
            <a:endParaRPr kumimoji="1" lang="ja-JP" altLang="en-US" dirty="0">
              <a:solidFill>
                <a:srgbClr val="FF0000"/>
              </a:solidFill>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Rot="1" noChangeArrowheads="1"/>
          </p:cNvSpPr>
          <p:nvPr>
            <p:ph idx="1"/>
          </p:nvPr>
        </p:nvSpPr>
        <p:spPr/>
        <p:txBody>
          <a:bodyPr>
            <a:normAutofit fontScale="92500" lnSpcReduction="20000"/>
          </a:bodyPr>
          <a:lstStyle/>
          <a:p>
            <a:r>
              <a:rPr lang="ja-JP" altLang="en-US" dirty="0">
                <a:latin typeface="+mn-ea"/>
                <a:cs typeface="ＭＳ Ｐゴシック" charset="0"/>
              </a:rPr>
              <a:t>暗号化</a:t>
            </a:r>
          </a:p>
          <a:p>
            <a:pPr lvl="1"/>
            <a:r>
              <a:rPr lang="ja-JP" altLang="en-US" sz="2800" dirty="0">
                <a:latin typeface="+mn-ea"/>
              </a:rPr>
              <a:t>送信者が平文</a:t>
            </a:r>
            <a:r>
              <a:rPr lang="en-US" altLang="ja-JP" sz="2800" dirty="0">
                <a:latin typeface="+mn-ea"/>
              </a:rPr>
              <a:t> M  </a:t>
            </a:r>
            <a:r>
              <a:rPr lang="ja-JP" altLang="en-US" sz="2800" dirty="0">
                <a:latin typeface="+mn-ea"/>
              </a:rPr>
              <a:t>とキー</a:t>
            </a:r>
            <a:r>
              <a:rPr lang="en-US" altLang="ja-JP" sz="2800" dirty="0">
                <a:latin typeface="+mn-ea"/>
              </a:rPr>
              <a:t> K </a:t>
            </a:r>
            <a:r>
              <a:rPr lang="ja-JP" altLang="en-US" sz="2800" dirty="0">
                <a:latin typeface="+mn-ea"/>
              </a:rPr>
              <a:t>を繰り返したものとの</a:t>
            </a:r>
            <a:r>
              <a:rPr lang="en-US" altLang="ja-JP" sz="2800" dirty="0">
                <a:latin typeface="+mn-ea"/>
              </a:rPr>
              <a:t> XOR</a:t>
            </a:r>
            <a:r>
              <a:rPr lang="ja-JP" altLang="en-US" sz="2800" dirty="0">
                <a:latin typeface="+mn-ea"/>
              </a:rPr>
              <a:t>演算を行い，暗号文 </a:t>
            </a:r>
            <a:r>
              <a:rPr lang="en-US" altLang="ja-JP" sz="2800" dirty="0">
                <a:latin typeface="+mn-ea"/>
              </a:rPr>
              <a:t>C </a:t>
            </a:r>
            <a:r>
              <a:rPr lang="ja-JP" altLang="en-US" sz="2800" dirty="0">
                <a:latin typeface="+mn-ea"/>
              </a:rPr>
              <a:t>を作る</a:t>
            </a:r>
          </a:p>
          <a:p>
            <a:r>
              <a:rPr lang="ja-JP" altLang="en-US" dirty="0">
                <a:latin typeface="+mn-ea"/>
                <a:cs typeface="ＭＳ Ｐゴシック" charset="0"/>
              </a:rPr>
              <a:t>復号</a:t>
            </a:r>
          </a:p>
          <a:p>
            <a:pPr lvl="1"/>
            <a:r>
              <a:rPr lang="ja-JP" altLang="en-US" sz="2800" dirty="0">
                <a:latin typeface="+mn-ea"/>
              </a:rPr>
              <a:t>受信者が暗号文 </a:t>
            </a:r>
            <a:r>
              <a:rPr lang="en-US" altLang="ja-JP" sz="2800" dirty="0">
                <a:latin typeface="+mn-ea"/>
              </a:rPr>
              <a:t>C </a:t>
            </a:r>
            <a:r>
              <a:rPr lang="ja-JP" altLang="en-US" sz="2800" dirty="0">
                <a:latin typeface="+mn-ea"/>
              </a:rPr>
              <a:t>とキー</a:t>
            </a:r>
            <a:r>
              <a:rPr lang="en-US" altLang="ja-JP" sz="2800" dirty="0">
                <a:latin typeface="+mn-ea"/>
              </a:rPr>
              <a:t> K </a:t>
            </a:r>
            <a:r>
              <a:rPr lang="ja-JP" altLang="en-US" sz="2800" dirty="0">
                <a:latin typeface="+mn-ea"/>
              </a:rPr>
              <a:t>を繰り返したものとの</a:t>
            </a:r>
            <a:r>
              <a:rPr lang="en-US" altLang="ja-JP" sz="2800" dirty="0">
                <a:latin typeface="+mn-ea"/>
              </a:rPr>
              <a:t> XOR</a:t>
            </a:r>
            <a:r>
              <a:rPr lang="ja-JP" altLang="en-US" sz="2800" dirty="0">
                <a:latin typeface="+mn-ea"/>
              </a:rPr>
              <a:t>演算を行い，平文</a:t>
            </a:r>
            <a:r>
              <a:rPr lang="en-US" altLang="ja-JP" sz="2800" dirty="0">
                <a:latin typeface="+mn-ea"/>
              </a:rPr>
              <a:t> M </a:t>
            </a:r>
            <a:r>
              <a:rPr lang="ja-JP" altLang="en-US" sz="2800" dirty="0">
                <a:latin typeface="+mn-ea"/>
              </a:rPr>
              <a:t>を復元する</a:t>
            </a:r>
            <a:endParaRPr lang="en-US" altLang="ja-JP" sz="2800" dirty="0">
              <a:latin typeface="+mn-ea"/>
            </a:endParaRPr>
          </a:p>
          <a:p>
            <a:r>
              <a:rPr lang="ja-JP" altLang="en-US" dirty="0">
                <a:latin typeface="+mn-ea"/>
                <a:cs typeface="ＭＳ Ｐゴシック" charset="0"/>
              </a:rPr>
              <a:t>キー </a:t>
            </a:r>
            <a:r>
              <a:rPr lang="en-US" altLang="ja-JP" dirty="0">
                <a:latin typeface="+mn-ea"/>
                <a:cs typeface="ＭＳ Ｐゴシック" charset="0"/>
              </a:rPr>
              <a:t>K </a:t>
            </a:r>
            <a:r>
              <a:rPr lang="ja-JP" altLang="en-US" dirty="0">
                <a:latin typeface="+mn-ea"/>
                <a:cs typeface="ＭＳ Ｐゴシック" charset="0"/>
              </a:rPr>
              <a:t>を送信者受信者で秘密に共有する</a:t>
            </a:r>
          </a:p>
          <a:p>
            <a:pPr lvl="1"/>
            <a:r>
              <a:rPr lang="ja-JP" altLang="en-US" sz="2800" dirty="0">
                <a:latin typeface="+mn-ea"/>
              </a:rPr>
              <a:t>キーを知るものだけが復号できる，という狙いだが・ ・ ・</a:t>
            </a: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19</a:t>
            </a:fld>
            <a:endParaRPr lang="en-US" altLang="ja-JP"/>
          </a:p>
        </p:txBody>
      </p:sp>
      <p:sp>
        <p:nvSpPr>
          <p:cNvPr id="46081" name="Rectangle 2"/>
          <p:cNvSpPr>
            <a:spLocks noGrp="1" noRot="1" noChangeArrowheads="1"/>
          </p:cNvSpPr>
          <p:nvPr>
            <p:ph type="title"/>
          </p:nvPr>
        </p:nvSpPr>
        <p:spPr/>
        <p:txBody>
          <a:bodyPr>
            <a:normAutofit/>
          </a:bodyPr>
          <a:lstStyle/>
          <a:p>
            <a:r>
              <a:rPr lang="en-US" altLang="ja-JP" dirty="0">
                <a:latin typeface="+mj-ea"/>
                <a:cs typeface="ＭＳ Ｐゴシック" charset="0"/>
              </a:rPr>
              <a:t>Simple XOR </a:t>
            </a:r>
            <a:r>
              <a:rPr lang="ja-JP" altLang="en-US" dirty="0">
                <a:latin typeface="+mj-ea"/>
                <a:cs typeface="ＭＳ Ｐゴシック" charset="0"/>
              </a:rPr>
              <a:t>暗号アルゴリズム</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情報の意味が当事者以外にはわからないように情報を変換すること</a:t>
            </a:r>
            <a:endParaRPr lang="en-US" altLang="ja-JP" dirty="0" smtClean="0"/>
          </a:p>
          <a:p>
            <a:pPr lvl="1"/>
            <a:r>
              <a:rPr kumimoji="1" lang="ja-JP" altLang="en-US" dirty="0" smtClean="0"/>
              <a:t>野球のブロックサインなども暗号の一種</a:t>
            </a:r>
            <a:endParaRPr kumimoji="1" lang="en-US" altLang="ja-JP" dirty="0" smtClean="0"/>
          </a:p>
          <a:p>
            <a:pPr lvl="1"/>
            <a:r>
              <a:rPr lang="ja-JP" altLang="en-US" dirty="0" smtClean="0"/>
              <a:t>味方は意味が分かるが敵にはわからない</a:t>
            </a:r>
            <a:endParaRPr kumimoji="1" lang="en-US" altLang="ja-JP" dirty="0" smtClean="0"/>
          </a:p>
        </p:txBody>
      </p:sp>
      <p:sp>
        <p:nvSpPr>
          <p:cNvPr id="3" name="スライド番号プレースホルダー 2"/>
          <p:cNvSpPr>
            <a:spLocks noGrp="1"/>
          </p:cNvSpPr>
          <p:nvPr>
            <p:ph type="sldNum" sz="quarter" idx="12"/>
          </p:nvPr>
        </p:nvSpPr>
        <p:spPr/>
        <p:txBody>
          <a:bodyPr/>
          <a:lstStyle/>
          <a:p>
            <a:pPr>
              <a:defRPr/>
            </a:pPr>
            <a:fld id="{8031C93E-A442-D54F-9D34-1F3E335F0EDE}" type="slidenum">
              <a:rPr lang="en-US" altLang="ja-JP" smtClean="0"/>
              <a:pPr>
                <a:defRPr/>
              </a:pPr>
              <a:t>2</a:t>
            </a:fld>
            <a:endParaRPr lang="en-US" altLang="ja-JP"/>
          </a:p>
        </p:txBody>
      </p:sp>
      <p:sp>
        <p:nvSpPr>
          <p:cNvPr id="4" name="タイトル 3"/>
          <p:cNvSpPr>
            <a:spLocks noGrp="1"/>
          </p:cNvSpPr>
          <p:nvPr>
            <p:ph type="title"/>
          </p:nvPr>
        </p:nvSpPr>
        <p:spPr/>
        <p:txBody>
          <a:bodyPr/>
          <a:lstStyle/>
          <a:p>
            <a:r>
              <a:rPr kumimoji="1" lang="ja-JP" altLang="en-US" dirty="0" smtClean="0"/>
              <a:t>そもそも暗号って？</a:t>
            </a:r>
            <a:endParaRPr kumimoji="1" lang="ja-JP" altLang="en-US" dirty="0"/>
          </a:p>
        </p:txBody>
      </p:sp>
    </p:spTree>
    <p:extLst>
      <p:ext uri="{BB962C8B-B14F-4D97-AF65-F5344CB8AC3E}">
        <p14:creationId xmlns:p14="http://schemas.microsoft.com/office/powerpoint/2010/main" val="12839033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latin typeface="+mn-ea"/>
              </a:rPr>
              <a:t>平文　</a:t>
            </a:r>
            <a:r>
              <a:rPr lang="en-US" altLang="ja-JP" dirty="0" smtClean="0">
                <a:latin typeface="+mn-ea"/>
              </a:rPr>
              <a:t>M: This is a pen</a:t>
            </a:r>
          </a:p>
          <a:p>
            <a:pPr marL="0" indent="0">
              <a:buNone/>
            </a:pPr>
            <a:r>
              <a:rPr kumimoji="1" lang="ja-JP" altLang="en-US" dirty="0" smtClean="0">
                <a:latin typeface="+mn-ea"/>
              </a:rPr>
              <a:t>これを</a:t>
            </a:r>
            <a:endParaRPr kumimoji="1" lang="en-US" altLang="ja-JP" dirty="0" smtClean="0">
              <a:latin typeface="+mn-ea"/>
            </a:endParaRPr>
          </a:p>
          <a:p>
            <a:r>
              <a:rPr kumimoji="1" lang="ja-JP" altLang="en-US" dirty="0" smtClean="0">
                <a:latin typeface="+mn-ea"/>
              </a:rPr>
              <a:t>キー</a:t>
            </a:r>
            <a:r>
              <a:rPr kumimoji="1" lang="en-US" altLang="ja-JP" dirty="0" smtClean="0">
                <a:latin typeface="+mn-ea"/>
              </a:rPr>
              <a:t> K: TEST</a:t>
            </a:r>
          </a:p>
          <a:p>
            <a:pPr marL="0" indent="0">
              <a:buNone/>
            </a:pPr>
            <a:r>
              <a:rPr lang="ja-JP" altLang="en-US" dirty="0" smtClean="0">
                <a:latin typeface="+mn-ea"/>
              </a:rPr>
              <a:t>で暗号化する</a:t>
            </a:r>
            <a:endParaRPr kumimoji="1"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8031C93E-A442-D54F-9D34-1F3E335F0EDE}" type="slidenum">
              <a:rPr lang="en-US" altLang="ja-JP" smtClean="0"/>
              <a:pPr>
                <a:defRPr/>
              </a:pPr>
              <a:t>20</a:t>
            </a:fld>
            <a:endParaRPr lang="en-US" altLang="ja-JP"/>
          </a:p>
        </p:txBody>
      </p:sp>
      <p:sp>
        <p:nvSpPr>
          <p:cNvPr id="4" name="タイトル 3"/>
          <p:cNvSpPr>
            <a:spLocks noGrp="1"/>
          </p:cNvSpPr>
          <p:nvPr>
            <p:ph type="title"/>
          </p:nvPr>
        </p:nvSpPr>
        <p:spPr/>
        <p:txBody>
          <a:bodyPr/>
          <a:lstStyle/>
          <a:p>
            <a:r>
              <a:rPr lang="ja-JP" altLang="en-US" dirty="0" smtClean="0"/>
              <a:t>暗号化の例</a:t>
            </a:r>
            <a:endParaRPr kumimoji="1" lang="ja-JP" altLang="en-US" dirty="0"/>
          </a:p>
        </p:txBody>
      </p:sp>
    </p:spTree>
    <p:extLst>
      <p:ext uri="{BB962C8B-B14F-4D97-AF65-F5344CB8AC3E}">
        <p14:creationId xmlns:p14="http://schemas.microsoft.com/office/powerpoint/2010/main" val="18107211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Rot="1" noChangeArrowheads="1"/>
          </p:cNvSpPr>
          <p:nvPr>
            <p:ph idx="1"/>
          </p:nvPr>
        </p:nvSpPr>
        <p:spPr>
          <a:xfrm>
            <a:off x="666750" y="2060575"/>
            <a:ext cx="8153400" cy="4248150"/>
          </a:xfrm>
        </p:spPr>
        <p:txBody>
          <a:bodyPr>
            <a:normAutofit/>
          </a:bodyPr>
          <a:lstStyle/>
          <a:p>
            <a:pPr>
              <a:buFont typeface="Osaka" charset="0"/>
              <a:buNone/>
            </a:pPr>
            <a:r>
              <a:rPr lang="en-US" altLang="ja-JP" sz="3300" dirty="0">
                <a:latin typeface="ＭＳ ゴシック"/>
                <a:ea typeface="ＭＳ ゴシック"/>
                <a:cs typeface="ＭＳ ゴシック"/>
              </a:rPr>
              <a:t>1010100 (T) + 1010100 (T) = 0000000</a:t>
            </a:r>
          </a:p>
          <a:p>
            <a:pPr>
              <a:buFont typeface="Osaka" charset="0"/>
              <a:buNone/>
            </a:pPr>
            <a:r>
              <a:rPr lang="en-US" altLang="ja-JP" sz="3300" dirty="0">
                <a:latin typeface="ＭＳ ゴシック"/>
                <a:ea typeface="ＭＳ ゴシック"/>
                <a:cs typeface="ＭＳ ゴシック"/>
              </a:rPr>
              <a:t>1101000 (h) + 1000101 (E) = 0101101</a:t>
            </a:r>
          </a:p>
          <a:p>
            <a:pPr>
              <a:buFont typeface="Osaka" charset="0"/>
              <a:buNone/>
            </a:pPr>
            <a:r>
              <a:rPr lang="en-US" altLang="ja-JP" sz="3300" dirty="0">
                <a:latin typeface="ＭＳ ゴシック"/>
                <a:ea typeface="ＭＳ ゴシック"/>
                <a:cs typeface="ＭＳ ゴシック"/>
              </a:rPr>
              <a:t>1101001 </a:t>
            </a:r>
            <a:r>
              <a:rPr lang="en-US" altLang="ja-JP" sz="3300" dirty="0" smtClean="0">
                <a:latin typeface="ＭＳ ゴシック"/>
                <a:ea typeface="ＭＳ ゴシック"/>
                <a:cs typeface="ＭＳ ゴシック"/>
              </a:rPr>
              <a:t>(</a:t>
            </a:r>
            <a:r>
              <a:rPr lang="en-US" altLang="ja-JP" sz="3300" dirty="0" err="1" smtClean="0">
                <a:latin typeface="ＭＳ ゴシック"/>
                <a:ea typeface="ＭＳ ゴシック"/>
                <a:cs typeface="ＭＳ ゴシック"/>
              </a:rPr>
              <a:t>i</a:t>
            </a:r>
            <a:r>
              <a:rPr lang="en-US" altLang="ja-JP" sz="3300" dirty="0" smtClean="0">
                <a:latin typeface="ＭＳ ゴシック"/>
                <a:ea typeface="ＭＳ ゴシック"/>
                <a:cs typeface="ＭＳ ゴシック"/>
              </a:rPr>
              <a:t>) </a:t>
            </a:r>
            <a:r>
              <a:rPr lang="en-US" altLang="ja-JP" sz="3300" dirty="0">
                <a:latin typeface="ＭＳ ゴシック"/>
                <a:ea typeface="ＭＳ ゴシック"/>
                <a:cs typeface="ＭＳ ゴシック"/>
              </a:rPr>
              <a:t>+ 1010011 (S) = 0111010</a:t>
            </a:r>
          </a:p>
          <a:p>
            <a:pPr>
              <a:buFont typeface="Osaka" charset="0"/>
              <a:buNone/>
            </a:pPr>
            <a:r>
              <a:rPr lang="en-US" altLang="ja-JP" sz="3300" dirty="0">
                <a:latin typeface="ＭＳ ゴシック"/>
                <a:ea typeface="ＭＳ ゴシック"/>
                <a:cs typeface="ＭＳ ゴシック"/>
              </a:rPr>
              <a:t>1110011 </a:t>
            </a:r>
            <a:r>
              <a:rPr lang="en-US" altLang="ja-JP" sz="3300" dirty="0" smtClean="0">
                <a:latin typeface="ＭＳ ゴシック"/>
                <a:ea typeface="ＭＳ ゴシック"/>
                <a:cs typeface="ＭＳ ゴシック"/>
              </a:rPr>
              <a:t>(s</a:t>
            </a:r>
            <a:r>
              <a:rPr lang="en-US" altLang="ja-JP" sz="3300" dirty="0">
                <a:latin typeface="ＭＳ ゴシック"/>
                <a:ea typeface="ＭＳ ゴシック"/>
                <a:cs typeface="ＭＳ ゴシック"/>
              </a:rPr>
              <a:t>) + 1010100 (T) = 0100111</a:t>
            </a:r>
          </a:p>
          <a:p>
            <a:pPr>
              <a:buFont typeface="Osaka" charset="0"/>
              <a:buNone/>
            </a:pPr>
            <a:r>
              <a:rPr lang="en-US" altLang="ja-JP" sz="3300" dirty="0">
                <a:latin typeface="ＭＳ ゴシック"/>
                <a:ea typeface="ＭＳ ゴシック"/>
                <a:cs typeface="ＭＳ ゴシック"/>
              </a:rPr>
              <a:t>0100000 </a:t>
            </a:r>
            <a:r>
              <a:rPr lang="en-US" altLang="ja-JP" sz="3300" dirty="0" smtClean="0">
                <a:latin typeface="ＭＳ ゴシック"/>
                <a:ea typeface="ＭＳ ゴシック"/>
                <a:cs typeface="ＭＳ ゴシック"/>
              </a:rPr>
              <a:t>( ) </a:t>
            </a:r>
            <a:r>
              <a:rPr lang="en-US" altLang="ja-JP" sz="3300" dirty="0">
                <a:latin typeface="ＭＳ ゴシック"/>
                <a:ea typeface="ＭＳ ゴシック"/>
                <a:cs typeface="ＭＳ ゴシック"/>
              </a:rPr>
              <a:t>+ 1010100 (T) = 1110100</a:t>
            </a:r>
          </a:p>
          <a:p>
            <a:pPr>
              <a:buFont typeface="Osaka" charset="0"/>
              <a:buNone/>
            </a:pPr>
            <a:r>
              <a:rPr lang="en-US" altLang="ja-JP" sz="3300" dirty="0">
                <a:latin typeface="ＭＳ ゴシック"/>
                <a:ea typeface="ＭＳ ゴシック"/>
                <a:cs typeface="ＭＳ ゴシック"/>
              </a:rPr>
              <a:t>1101001 </a:t>
            </a:r>
            <a:r>
              <a:rPr lang="en-US" altLang="ja-JP" sz="3300" dirty="0" smtClean="0">
                <a:latin typeface="ＭＳ ゴシック"/>
                <a:ea typeface="ＭＳ ゴシック"/>
                <a:cs typeface="ＭＳ ゴシック"/>
              </a:rPr>
              <a:t>(</a:t>
            </a:r>
            <a:r>
              <a:rPr lang="en-US" altLang="ja-JP" sz="3300" dirty="0" err="1" smtClean="0">
                <a:latin typeface="ＭＳ ゴシック"/>
                <a:ea typeface="ＭＳ ゴシック"/>
                <a:cs typeface="ＭＳ ゴシック"/>
              </a:rPr>
              <a:t>i</a:t>
            </a:r>
            <a:r>
              <a:rPr lang="en-US" altLang="ja-JP" sz="3300" dirty="0">
                <a:latin typeface="ＭＳ ゴシック"/>
                <a:ea typeface="ＭＳ ゴシック"/>
                <a:cs typeface="ＭＳ ゴシック"/>
              </a:rPr>
              <a:t>) + 1000101 (E) = 0101100</a:t>
            </a:r>
          </a:p>
          <a:p>
            <a:pPr>
              <a:buFont typeface="Osaka" charset="0"/>
              <a:buNone/>
            </a:pPr>
            <a:r>
              <a:rPr lang="en-US" altLang="ja-JP" sz="3300" dirty="0">
                <a:latin typeface="ＭＳ ゴシック"/>
                <a:ea typeface="ＭＳ ゴシック"/>
                <a:cs typeface="ＭＳ ゴシック"/>
              </a:rPr>
              <a:t>1110011 </a:t>
            </a:r>
            <a:r>
              <a:rPr lang="en-US" altLang="ja-JP" sz="3300" dirty="0" smtClean="0">
                <a:latin typeface="ＭＳ ゴシック"/>
                <a:ea typeface="ＭＳ ゴシック"/>
                <a:cs typeface="ＭＳ ゴシック"/>
              </a:rPr>
              <a:t>(s</a:t>
            </a:r>
            <a:r>
              <a:rPr lang="en-US" altLang="ja-JP" sz="3300" dirty="0">
                <a:latin typeface="ＭＳ ゴシック"/>
                <a:ea typeface="ＭＳ ゴシック"/>
                <a:cs typeface="ＭＳ ゴシック"/>
              </a:rPr>
              <a:t>) + 1010011 (S) = 0100000</a:t>
            </a: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21</a:t>
            </a:fld>
            <a:endParaRPr lang="en-US" altLang="ja-JP"/>
          </a:p>
        </p:txBody>
      </p:sp>
      <p:sp>
        <p:nvSpPr>
          <p:cNvPr id="50177" name="Rectangle 2"/>
          <p:cNvSpPr>
            <a:spLocks noGrp="1" noRot="1" noChangeArrowheads="1"/>
          </p:cNvSpPr>
          <p:nvPr>
            <p:ph type="title"/>
          </p:nvPr>
        </p:nvSpPr>
        <p:spPr>
          <a:xfrm>
            <a:off x="451048" y="476672"/>
            <a:ext cx="8153400" cy="990600"/>
          </a:xfrm>
        </p:spPr>
        <p:txBody>
          <a:bodyPr/>
          <a:lstStyle/>
          <a:p>
            <a:r>
              <a:rPr lang="ja-JP" altLang="en-US" dirty="0">
                <a:latin typeface="+mj-ea"/>
                <a:cs typeface="ＭＳ Ｐゴシック" charset="0"/>
              </a:rPr>
              <a:t>暗号化の例</a:t>
            </a:r>
          </a:p>
        </p:txBody>
      </p:sp>
      <p:sp>
        <p:nvSpPr>
          <p:cNvPr id="50179" name="Text Box 4"/>
          <p:cNvSpPr txBox="1">
            <a:spLocks noChangeArrowheads="1"/>
          </p:cNvSpPr>
          <p:nvPr/>
        </p:nvSpPr>
        <p:spPr bwMode="auto">
          <a:xfrm>
            <a:off x="1401763" y="15240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r>
              <a:rPr lang="ja-JP" altLang="en-US" dirty="0">
                <a:latin typeface="+mn-ea"/>
                <a:ea typeface="+mn-ea"/>
                <a:cs typeface="ＭＳ ゴシック" charset="0"/>
              </a:rPr>
              <a:t>平文</a:t>
            </a:r>
          </a:p>
        </p:txBody>
      </p:sp>
      <p:sp>
        <p:nvSpPr>
          <p:cNvPr id="50180" name="Text Box 5"/>
          <p:cNvSpPr txBox="1">
            <a:spLocks noChangeArrowheads="1"/>
          </p:cNvSpPr>
          <p:nvPr/>
        </p:nvSpPr>
        <p:spPr bwMode="auto">
          <a:xfrm>
            <a:off x="4138613" y="1508125"/>
            <a:ext cx="7617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r>
              <a:rPr lang="ja-JP" altLang="en-US">
                <a:latin typeface="+mn-ea"/>
                <a:ea typeface="+mn-ea"/>
                <a:cs typeface="ＭＳ ゴシック" charset="0"/>
              </a:rPr>
              <a:t>キー</a:t>
            </a:r>
          </a:p>
        </p:txBody>
      </p:sp>
      <p:sp>
        <p:nvSpPr>
          <p:cNvPr id="50181" name="Text Box 6"/>
          <p:cNvSpPr txBox="1">
            <a:spLocks noChangeArrowheads="1"/>
          </p:cNvSpPr>
          <p:nvPr/>
        </p:nvSpPr>
        <p:spPr bwMode="auto">
          <a:xfrm>
            <a:off x="6713538" y="148431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r>
              <a:rPr lang="ja-JP" altLang="en-US">
                <a:latin typeface="+mn-ea"/>
                <a:ea typeface="+mn-ea"/>
                <a:cs typeface="ＭＳ ゴシック" charset="0"/>
              </a:rPr>
              <a:t>暗号文</a:t>
            </a:r>
          </a:p>
        </p:txBody>
      </p:sp>
      <p:sp>
        <p:nvSpPr>
          <p:cNvPr id="8" name="テキスト ボックス 7"/>
          <p:cNvSpPr txBox="1"/>
          <p:nvPr/>
        </p:nvSpPr>
        <p:spPr>
          <a:xfrm>
            <a:off x="5652120" y="1815207"/>
            <a:ext cx="3245600" cy="461665"/>
          </a:xfrm>
          <a:prstGeom prst="rect">
            <a:avLst/>
          </a:prstGeom>
          <a:noFill/>
        </p:spPr>
        <p:txBody>
          <a:bodyPr wrap="none" rtlCol="0">
            <a:spAutoFit/>
          </a:bodyPr>
          <a:lstStyle/>
          <a:p>
            <a:r>
              <a:rPr lang="ja-JP" altLang="en-US" dirty="0" smtClean="0">
                <a:solidFill>
                  <a:srgbClr val="FF0000"/>
                </a:solidFill>
                <a:latin typeface="+mn-ea"/>
                <a:ea typeface="+mn-ea"/>
              </a:rPr>
              <a:t>同じものを足すと消える</a:t>
            </a:r>
            <a:endParaRPr kumimoji="1" lang="ja-JP" altLang="en-US" dirty="0">
              <a:solidFill>
                <a:srgbClr val="FF0000"/>
              </a:solidFill>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Rot="1" noChangeArrowheads="1"/>
          </p:cNvSpPr>
          <p:nvPr>
            <p:ph idx="1"/>
          </p:nvPr>
        </p:nvSpPr>
        <p:spPr>
          <a:xfrm>
            <a:off x="612775" y="2103438"/>
            <a:ext cx="8153400" cy="4349750"/>
          </a:xfrm>
        </p:spPr>
        <p:txBody>
          <a:bodyPr>
            <a:normAutofit/>
          </a:bodyPr>
          <a:lstStyle/>
          <a:p>
            <a:pPr>
              <a:buFont typeface="Osaka" charset="0"/>
              <a:buNone/>
            </a:pPr>
            <a:r>
              <a:rPr lang="en-US" altLang="ja-JP" sz="3300">
                <a:latin typeface="ＭＳ ゴシック" charset="0"/>
                <a:ea typeface="ＭＳ ゴシック" charset="0"/>
                <a:cs typeface="ＭＳ ゴシック" charset="0"/>
              </a:rPr>
              <a:t>0000000 + 1010100 (T) = 1010100 (T) </a:t>
            </a:r>
          </a:p>
          <a:p>
            <a:pPr>
              <a:buFont typeface="Osaka" charset="0"/>
              <a:buNone/>
            </a:pPr>
            <a:r>
              <a:rPr lang="en-US" altLang="ja-JP" sz="3300">
                <a:latin typeface="ＭＳ ゴシック" charset="0"/>
                <a:ea typeface="ＭＳ ゴシック" charset="0"/>
                <a:cs typeface="ＭＳ ゴシック" charset="0"/>
              </a:rPr>
              <a:t>0101101 + 1000101 (E) = 1101000 (h) </a:t>
            </a:r>
          </a:p>
          <a:p>
            <a:pPr>
              <a:buFont typeface="Osaka" charset="0"/>
              <a:buNone/>
            </a:pPr>
            <a:r>
              <a:rPr lang="en-US" altLang="ja-JP" sz="3300">
                <a:latin typeface="ＭＳ ゴシック" charset="0"/>
                <a:ea typeface="ＭＳ ゴシック" charset="0"/>
                <a:cs typeface="ＭＳ ゴシック" charset="0"/>
              </a:rPr>
              <a:t>0111010 + 1010011 (S) = 1101001 (i) </a:t>
            </a:r>
          </a:p>
          <a:p>
            <a:pPr>
              <a:buFont typeface="Osaka" charset="0"/>
              <a:buNone/>
            </a:pPr>
            <a:r>
              <a:rPr lang="en-US" altLang="ja-JP" sz="3300">
                <a:latin typeface="ＭＳ ゴシック" charset="0"/>
                <a:ea typeface="ＭＳ ゴシック" charset="0"/>
                <a:cs typeface="ＭＳ ゴシック" charset="0"/>
              </a:rPr>
              <a:t>0100111 + 1010100 (T) = 1110011 (s) </a:t>
            </a:r>
          </a:p>
          <a:p>
            <a:pPr>
              <a:buFont typeface="Osaka" charset="0"/>
              <a:buNone/>
            </a:pPr>
            <a:r>
              <a:rPr lang="en-US" altLang="ja-JP" sz="3300">
                <a:latin typeface="ＭＳ ゴシック" charset="0"/>
                <a:ea typeface="ＭＳ ゴシック" charset="0"/>
                <a:cs typeface="ＭＳ ゴシック" charset="0"/>
              </a:rPr>
              <a:t>1110100 + 1010100 (T) = 0100000 ( ) </a:t>
            </a:r>
          </a:p>
          <a:p>
            <a:pPr>
              <a:buFont typeface="Osaka" charset="0"/>
              <a:buNone/>
            </a:pPr>
            <a:r>
              <a:rPr lang="en-US" altLang="ja-JP" sz="3300">
                <a:latin typeface="ＭＳ ゴシック" charset="0"/>
                <a:ea typeface="ＭＳ ゴシック" charset="0"/>
                <a:cs typeface="ＭＳ ゴシック" charset="0"/>
              </a:rPr>
              <a:t>0101100 + 1000101 (E) = 1101001 (i) </a:t>
            </a:r>
          </a:p>
          <a:p>
            <a:pPr>
              <a:buFont typeface="Osaka" charset="0"/>
              <a:buNone/>
            </a:pPr>
            <a:r>
              <a:rPr lang="en-US" altLang="ja-JP" sz="3300">
                <a:latin typeface="ＭＳ ゴシック" charset="0"/>
                <a:ea typeface="ＭＳ ゴシック" charset="0"/>
                <a:cs typeface="ＭＳ ゴシック" charset="0"/>
              </a:rPr>
              <a:t>0100000 + 1010011 (S) = 1110011 (s) </a:t>
            </a: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22</a:t>
            </a:fld>
            <a:endParaRPr lang="en-US" altLang="ja-JP"/>
          </a:p>
        </p:txBody>
      </p:sp>
      <p:sp>
        <p:nvSpPr>
          <p:cNvPr id="52225" name="Rectangle 2"/>
          <p:cNvSpPr>
            <a:spLocks noGrp="1" noRot="1" noChangeArrowheads="1"/>
          </p:cNvSpPr>
          <p:nvPr>
            <p:ph type="title"/>
          </p:nvPr>
        </p:nvSpPr>
        <p:spPr>
          <a:xfrm>
            <a:off x="539552" y="422176"/>
            <a:ext cx="8153400" cy="990600"/>
          </a:xfrm>
        </p:spPr>
        <p:txBody>
          <a:bodyPr/>
          <a:lstStyle/>
          <a:p>
            <a:r>
              <a:rPr lang="ja-JP" altLang="en-US" dirty="0">
                <a:latin typeface="+mj-ea"/>
                <a:cs typeface="ＭＳ Ｐゴシック" charset="0"/>
              </a:rPr>
              <a:t>復号の例</a:t>
            </a:r>
          </a:p>
        </p:txBody>
      </p:sp>
      <p:sp>
        <p:nvSpPr>
          <p:cNvPr id="52227" name="Text Box 4"/>
          <p:cNvSpPr txBox="1">
            <a:spLocks noChangeArrowheads="1"/>
          </p:cNvSpPr>
          <p:nvPr/>
        </p:nvSpPr>
        <p:spPr bwMode="auto">
          <a:xfrm>
            <a:off x="6226175" y="1557338"/>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r>
              <a:rPr lang="ja-JP" altLang="en-US">
                <a:latin typeface="+mn-ea"/>
                <a:ea typeface="+mn-ea"/>
                <a:cs typeface="ＭＳ ゴシック" charset="0"/>
              </a:rPr>
              <a:t>平文</a:t>
            </a:r>
          </a:p>
        </p:txBody>
      </p:sp>
      <p:sp>
        <p:nvSpPr>
          <p:cNvPr id="52228" name="Text Box 5"/>
          <p:cNvSpPr txBox="1">
            <a:spLocks noChangeArrowheads="1"/>
          </p:cNvSpPr>
          <p:nvPr/>
        </p:nvSpPr>
        <p:spPr bwMode="auto">
          <a:xfrm>
            <a:off x="3348038" y="1508125"/>
            <a:ext cx="7617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r>
              <a:rPr lang="ja-JP" altLang="en-US">
                <a:latin typeface="+mn-ea"/>
                <a:ea typeface="+mn-ea"/>
                <a:cs typeface="ＭＳ ゴシック" charset="0"/>
              </a:rPr>
              <a:t>キー</a:t>
            </a:r>
          </a:p>
        </p:txBody>
      </p:sp>
      <p:sp>
        <p:nvSpPr>
          <p:cNvPr id="52229" name="Text Box 6"/>
          <p:cNvSpPr txBox="1">
            <a:spLocks noChangeArrowheads="1"/>
          </p:cNvSpPr>
          <p:nvPr/>
        </p:nvSpPr>
        <p:spPr bwMode="auto">
          <a:xfrm>
            <a:off x="881063" y="155733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fontAlgn="base">
              <a:spcBef>
                <a:spcPct val="0"/>
              </a:spcBef>
              <a:spcAft>
                <a:spcPct val="0"/>
              </a:spcAft>
              <a:defRPr kumimoji="1" sz="2400">
                <a:solidFill>
                  <a:schemeClr val="tx1"/>
                </a:solidFill>
                <a:latin typeface="Times" charset="0"/>
                <a:ea typeface="Osaka" charset="0"/>
                <a:cs typeface="Osaka" charset="0"/>
              </a:defRPr>
            </a:lvl6pPr>
            <a:lvl7pPr marL="2971800" indent="-228600" fontAlgn="base">
              <a:spcBef>
                <a:spcPct val="0"/>
              </a:spcBef>
              <a:spcAft>
                <a:spcPct val="0"/>
              </a:spcAft>
              <a:defRPr kumimoji="1" sz="2400">
                <a:solidFill>
                  <a:schemeClr val="tx1"/>
                </a:solidFill>
                <a:latin typeface="Times" charset="0"/>
                <a:ea typeface="Osaka" charset="0"/>
                <a:cs typeface="Osaka" charset="0"/>
              </a:defRPr>
            </a:lvl7pPr>
            <a:lvl8pPr marL="3429000" indent="-228600" fontAlgn="base">
              <a:spcBef>
                <a:spcPct val="0"/>
              </a:spcBef>
              <a:spcAft>
                <a:spcPct val="0"/>
              </a:spcAft>
              <a:defRPr kumimoji="1" sz="2400">
                <a:solidFill>
                  <a:schemeClr val="tx1"/>
                </a:solidFill>
                <a:latin typeface="Times" charset="0"/>
                <a:ea typeface="Osaka" charset="0"/>
                <a:cs typeface="Osaka" charset="0"/>
              </a:defRPr>
            </a:lvl8pPr>
            <a:lvl9pPr marL="3886200" indent="-228600" fontAlgn="base">
              <a:spcBef>
                <a:spcPct val="0"/>
              </a:spcBef>
              <a:spcAft>
                <a:spcPct val="0"/>
              </a:spcAft>
              <a:defRPr kumimoji="1" sz="2400">
                <a:solidFill>
                  <a:schemeClr val="tx1"/>
                </a:solidFill>
                <a:latin typeface="Times" charset="0"/>
                <a:ea typeface="Osaka" charset="0"/>
                <a:cs typeface="Osaka" charset="0"/>
              </a:defRPr>
            </a:lvl9pPr>
          </a:lstStyle>
          <a:p>
            <a:r>
              <a:rPr lang="ja-JP" altLang="en-US" dirty="0">
                <a:latin typeface="+mn-ea"/>
                <a:ea typeface="+mn-ea"/>
                <a:cs typeface="ＭＳ ゴシック" charset="0"/>
              </a:rPr>
              <a:t>暗号文</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3717031"/>
            <a:ext cx="7408333" cy="2409131"/>
          </a:xfrm>
        </p:spPr>
        <p:txBody>
          <a:bodyPr>
            <a:normAutofit/>
          </a:bodyPr>
          <a:lstStyle/>
          <a:p>
            <a:r>
              <a:rPr kumimoji="1" lang="ja-JP" altLang="en-US" dirty="0" smtClean="0">
                <a:latin typeface="Times"/>
                <a:cs typeface="Times"/>
              </a:rPr>
              <a:t>ログイン名に</a:t>
            </a:r>
            <a:r>
              <a:rPr kumimoji="1" lang="ja-JP" altLang="en-US" dirty="0" smtClean="0">
                <a:latin typeface="Times"/>
                <a:cs typeface="Times"/>
              </a:rPr>
              <a:t>「</a:t>
            </a:r>
            <a:r>
              <a:rPr lang="en-US" altLang="ja-JP" sz="4800" dirty="0" smtClean="0">
                <a:solidFill>
                  <a:srgbClr val="FF0000"/>
                </a:solidFill>
                <a:latin typeface="Courier"/>
                <a:cs typeface="Courier"/>
              </a:rPr>
              <a:t>000</a:t>
            </a:r>
            <a:r>
              <a:rPr lang="en-US" altLang="ja-JP" sz="4800" dirty="0" smtClean="0">
                <a:solidFill>
                  <a:srgbClr val="FF0000"/>
                </a:solidFill>
                <a:latin typeface="Courier"/>
                <a:cs typeface="Courier"/>
              </a:rPr>
              <a:t>0000</a:t>
            </a:r>
            <a:r>
              <a:rPr kumimoji="1" lang="ja-JP" altLang="en-US" dirty="0" smtClean="0">
                <a:latin typeface="Times"/>
                <a:cs typeface="Times"/>
              </a:rPr>
              <a:t>」</a:t>
            </a:r>
            <a:endParaRPr kumimoji="1" lang="en-US" altLang="ja-JP" dirty="0" smtClean="0">
              <a:latin typeface="Times"/>
              <a:cs typeface="Times"/>
            </a:endParaRPr>
          </a:p>
          <a:p>
            <a:r>
              <a:rPr lang="ja-JP" altLang="en-US" dirty="0" smtClean="0">
                <a:latin typeface="Times"/>
                <a:cs typeface="Times"/>
              </a:rPr>
              <a:t>パスワードに</a:t>
            </a:r>
            <a:r>
              <a:rPr lang="ja-JP" altLang="en-US" dirty="0" smtClean="0">
                <a:latin typeface="Times"/>
                <a:cs typeface="Times"/>
              </a:rPr>
              <a:t>「</a:t>
            </a:r>
            <a:r>
              <a:rPr lang="en-US" altLang="ja-JP" sz="4800" dirty="0" smtClean="0">
                <a:solidFill>
                  <a:srgbClr val="FF0000"/>
                </a:solidFill>
                <a:latin typeface="Courier"/>
                <a:ea typeface="ＭＳ ゴシック"/>
                <a:cs typeface="Courier"/>
              </a:rPr>
              <a:t>XXXXXXXX</a:t>
            </a:r>
            <a:r>
              <a:rPr lang="ja-JP" altLang="en-US" dirty="0" smtClean="0">
                <a:latin typeface="Times"/>
                <a:cs typeface="Times"/>
              </a:rPr>
              <a:t>」</a:t>
            </a:r>
            <a:endParaRPr lang="en-US" altLang="ja-JP" dirty="0" smtClean="0">
              <a:latin typeface="Times"/>
              <a:cs typeface="Times"/>
            </a:endParaRPr>
          </a:p>
          <a:p>
            <a:r>
              <a:rPr kumimoji="1" lang="ja-JP" altLang="en-US" dirty="0" smtClean="0">
                <a:latin typeface="Times"/>
                <a:cs typeface="Times"/>
              </a:rPr>
              <a:t>上記を入力して</a:t>
            </a:r>
            <a:r>
              <a:rPr lang="ja-JP" altLang="en-US" dirty="0" smtClean="0">
                <a:latin typeface="Times"/>
                <a:cs typeface="Times"/>
              </a:rPr>
              <a:t>パスワード欄横の「</a:t>
            </a:r>
            <a:r>
              <a:rPr lang="en-US" altLang="ja-JP" dirty="0" smtClean="0">
                <a:latin typeface="Times"/>
                <a:cs typeface="Times"/>
              </a:rPr>
              <a:t>→</a:t>
            </a:r>
            <a:r>
              <a:rPr lang="ja-JP" altLang="en-US" dirty="0" smtClean="0">
                <a:latin typeface="Times"/>
                <a:cs typeface="Times"/>
              </a:rPr>
              <a:t>」を押す</a:t>
            </a:r>
            <a:endParaRPr kumimoji="1" lang="en-US" altLang="ja-JP" dirty="0" smtClean="0">
              <a:latin typeface="Times"/>
              <a:cs typeface="Times"/>
            </a:endParaRPr>
          </a:p>
        </p:txBody>
      </p:sp>
      <p:sp>
        <p:nvSpPr>
          <p:cNvPr id="3" name="スライド番号プレースホルダー 2"/>
          <p:cNvSpPr>
            <a:spLocks noGrp="1"/>
          </p:cNvSpPr>
          <p:nvPr>
            <p:ph type="sldNum" sz="quarter" idx="12"/>
          </p:nvPr>
        </p:nvSpPr>
        <p:spPr/>
        <p:txBody>
          <a:bodyPr/>
          <a:lstStyle/>
          <a:p>
            <a:pPr>
              <a:defRPr/>
            </a:pPr>
            <a:fld id="{8031C93E-A442-D54F-9D34-1F3E335F0EDE}" type="slidenum">
              <a:rPr lang="en-US" altLang="ja-JP" smtClean="0"/>
              <a:pPr>
                <a:defRPr/>
              </a:pPr>
              <a:t>23</a:t>
            </a:fld>
            <a:endParaRPr lang="en-US" altLang="ja-JP"/>
          </a:p>
        </p:txBody>
      </p:sp>
      <p:sp>
        <p:nvSpPr>
          <p:cNvPr id="4" name="タイトル 3"/>
          <p:cNvSpPr>
            <a:spLocks noGrp="1"/>
          </p:cNvSpPr>
          <p:nvPr>
            <p:ph type="title"/>
          </p:nvPr>
        </p:nvSpPr>
        <p:spPr/>
        <p:txBody>
          <a:bodyPr/>
          <a:lstStyle/>
          <a:p>
            <a:r>
              <a:rPr lang="ja-JP" altLang="en-US" dirty="0" smtClean="0"/>
              <a:t>ログイン</a:t>
            </a:r>
            <a:endParaRPr kumimoji="1" lang="ja-JP" altLang="en-US" dirty="0"/>
          </a:p>
        </p:txBody>
      </p:sp>
      <p:pic>
        <p:nvPicPr>
          <p:cNvPr id="6" name="図 5" descr="fmv-kb324.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348880"/>
            <a:ext cx="4255061" cy="1473820"/>
          </a:xfrm>
          <a:prstGeom prst="rect">
            <a:avLst/>
          </a:prstGeom>
        </p:spPr>
      </p:pic>
      <p:cxnSp>
        <p:nvCxnSpPr>
          <p:cNvPr id="8" name="直線矢印コネクタ 7"/>
          <p:cNvCxnSpPr/>
          <p:nvPr/>
        </p:nvCxnSpPr>
        <p:spPr>
          <a:xfrm>
            <a:off x="1763688" y="3573016"/>
            <a:ext cx="64807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p:nvPr/>
        </p:nvCxnSpPr>
        <p:spPr>
          <a:xfrm>
            <a:off x="1691680" y="2852936"/>
            <a:ext cx="1224136" cy="6480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p:nvPr/>
        </p:nvCxnSpPr>
        <p:spPr>
          <a:xfrm flipH="1" flipV="1">
            <a:off x="5292080" y="3068960"/>
            <a:ext cx="1584176" cy="2880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1043608" y="3356992"/>
            <a:ext cx="663463" cy="461665"/>
          </a:xfrm>
          <a:prstGeom prst="rect">
            <a:avLst/>
          </a:prstGeom>
          <a:noFill/>
        </p:spPr>
        <p:txBody>
          <a:bodyPr wrap="none" rtlCol="0">
            <a:spAutoFit/>
          </a:bodyPr>
          <a:lstStyle/>
          <a:p>
            <a:r>
              <a:rPr kumimoji="1" lang="en-US" altLang="ja-JP" dirty="0" smtClean="0"/>
              <a:t>Ctrl</a:t>
            </a:r>
            <a:endParaRPr kumimoji="1" lang="ja-JP" altLang="en-US" dirty="0"/>
          </a:p>
        </p:txBody>
      </p:sp>
      <p:sp>
        <p:nvSpPr>
          <p:cNvPr id="14" name="テキスト ボックス 13"/>
          <p:cNvSpPr txBox="1"/>
          <p:nvPr/>
        </p:nvSpPr>
        <p:spPr>
          <a:xfrm>
            <a:off x="1043608" y="2564904"/>
            <a:ext cx="582211" cy="461665"/>
          </a:xfrm>
          <a:prstGeom prst="rect">
            <a:avLst/>
          </a:prstGeom>
          <a:noFill/>
        </p:spPr>
        <p:txBody>
          <a:bodyPr wrap="none" rtlCol="0">
            <a:spAutoFit/>
          </a:bodyPr>
          <a:lstStyle/>
          <a:p>
            <a:r>
              <a:rPr kumimoji="1" lang="en-US" altLang="ja-JP" dirty="0" smtClean="0"/>
              <a:t>Alt</a:t>
            </a:r>
            <a:endParaRPr kumimoji="1" lang="ja-JP" altLang="en-US" dirty="0"/>
          </a:p>
        </p:txBody>
      </p:sp>
      <p:sp>
        <p:nvSpPr>
          <p:cNvPr id="15" name="テキスト ボックス 14"/>
          <p:cNvSpPr txBox="1"/>
          <p:nvPr/>
        </p:nvSpPr>
        <p:spPr>
          <a:xfrm>
            <a:off x="6948264" y="3212976"/>
            <a:ext cx="987770" cy="461665"/>
          </a:xfrm>
          <a:prstGeom prst="rect">
            <a:avLst/>
          </a:prstGeom>
          <a:noFill/>
        </p:spPr>
        <p:txBody>
          <a:bodyPr wrap="none" rtlCol="0">
            <a:spAutoFit/>
          </a:bodyPr>
          <a:lstStyle/>
          <a:p>
            <a:r>
              <a:rPr kumimoji="1" lang="en-US" altLang="ja-JP" dirty="0" smtClean="0"/>
              <a:t>Delete</a:t>
            </a:r>
            <a:endParaRPr kumimoji="1" lang="ja-JP" altLang="en-US" dirty="0"/>
          </a:p>
        </p:txBody>
      </p:sp>
    </p:spTree>
    <p:extLst>
      <p:ext uri="{BB962C8B-B14F-4D97-AF65-F5344CB8AC3E}">
        <p14:creationId xmlns:p14="http://schemas.microsoft.com/office/powerpoint/2010/main" val="9970252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457200" indent="-457200">
              <a:buFont typeface="+mj-lt"/>
              <a:buAutoNum type="arabicPeriod"/>
            </a:pPr>
            <a:r>
              <a:rPr kumimoji="1" lang="en-US" altLang="ja-JP" dirty="0" smtClean="0"/>
              <a:t>“</a:t>
            </a:r>
            <a:r>
              <a:rPr kumimoji="1" lang="en-US" altLang="ja-JP" dirty="0" err="1" smtClean="0"/>
              <a:t>yamamoto</a:t>
            </a:r>
            <a:r>
              <a:rPr kumimoji="1" lang="en-US" altLang="ja-JP" dirty="0" smtClean="0"/>
              <a:t> </a:t>
            </a:r>
            <a:r>
              <a:rPr kumimoji="1" lang="en-US" altLang="ja-JP" dirty="0" err="1" smtClean="0"/>
              <a:t>hiroshi</a:t>
            </a:r>
            <a:r>
              <a:rPr kumimoji="1" lang="en-US" altLang="ja-JP" dirty="0" smtClean="0"/>
              <a:t> “ </a:t>
            </a:r>
            <a:r>
              <a:rPr kumimoji="1" lang="ja-JP" altLang="en-US" dirty="0" smtClean="0"/>
              <a:t>でウェブ検索</a:t>
            </a:r>
            <a:endParaRPr kumimoji="1" lang="en-US" altLang="ja-JP" dirty="0" smtClean="0"/>
          </a:p>
          <a:p>
            <a:pPr marL="457200" indent="-457200">
              <a:buFont typeface="+mj-lt"/>
              <a:buAutoNum type="arabicPeriod"/>
            </a:pPr>
            <a:r>
              <a:rPr lang="ja-JP" altLang="en-US" dirty="0" smtClean="0"/>
              <a:t>一番上の「</a:t>
            </a:r>
            <a:r>
              <a:rPr lang="en-US" altLang="ja-JP" dirty="0" smtClean="0"/>
              <a:t>Yamamoto </a:t>
            </a:r>
            <a:r>
              <a:rPr lang="en-US" altLang="ja-JP" dirty="0"/>
              <a:t>Hiroshi (Educational contents</a:t>
            </a:r>
            <a:r>
              <a:rPr lang="en-US" altLang="ja-JP" dirty="0" smtClean="0"/>
              <a:t>) </a:t>
            </a:r>
            <a:r>
              <a:rPr lang="ja-JP" altLang="en-US" dirty="0" smtClean="0"/>
              <a:t>山本 </a:t>
            </a:r>
            <a:r>
              <a:rPr lang="ja-JP" altLang="en-US" dirty="0"/>
              <a:t>宙 </a:t>
            </a:r>
            <a:r>
              <a:rPr lang="en-US" altLang="ja-JP" dirty="0"/>
              <a:t>(</a:t>
            </a:r>
            <a:r>
              <a:rPr lang="ja-JP" altLang="en-US" dirty="0"/>
              <a:t>教育活動のためのコンテンツ</a:t>
            </a:r>
            <a:r>
              <a:rPr lang="en-US" altLang="ja-JP" dirty="0" smtClean="0"/>
              <a:t>)</a:t>
            </a:r>
            <a:r>
              <a:rPr lang="ja-JP" altLang="en-US" dirty="0" smtClean="0"/>
              <a:t>」を開く</a:t>
            </a:r>
            <a:endParaRPr lang="en-US" altLang="ja-JP" dirty="0" smtClean="0"/>
          </a:p>
          <a:p>
            <a:pPr marL="457200" indent="-457200">
              <a:buFont typeface="+mj-lt"/>
              <a:buAutoNum type="arabicPeriod"/>
            </a:pPr>
            <a:r>
              <a:rPr kumimoji="1" lang="ja-JP" altLang="en-US" dirty="0" smtClean="0"/>
              <a:t>「暗号解読デモ」をクリック</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24</a:t>
            </a:fld>
            <a:endParaRPr lang="en-US" altLang="ja-JP"/>
          </a:p>
        </p:txBody>
      </p:sp>
      <p:sp>
        <p:nvSpPr>
          <p:cNvPr id="54273" name="Rectangle 2"/>
          <p:cNvSpPr>
            <a:spLocks noGrp="1" noRot="1" noChangeArrowheads="1"/>
          </p:cNvSpPr>
          <p:nvPr>
            <p:ph type="title"/>
          </p:nvPr>
        </p:nvSpPr>
        <p:spPr/>
        <p:txBody>
          <a:bodyPr>
            <a:normAutofit/>
          </a:bodyPr>
          <a:lstStyle/>
          <a:p>
            <a:r>
              <a:rPr lang="ja-JP" altLang="en-US" dirty="0">
                <a:latin typeface="+mj-ea"/>
                <a:cs typeface="ＭＳ Ｐゴシック" charset="0"/>
              </a:rPr>
              <a:t>デモシステムの解説と実演</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p:cNvSpPr>
          <p:nvPr>
            <p:ph idx="1"/>
          </p:nvPr>
        </p:nvSpPr>
        <p:spPr>
          <a:xfrm>
            <a:off x="612775" y="1888629"/>
            <a:ext cx="8153400" cy="676275"/>
          </a:xfrm>
        </p:spPr>
        <p:txBody>
          <a:bodyPr/>
          <a:lstStyle/>
          <a:p>
            <a:r>
              <a:rPr lang="ja-JP" altLang="en-US" dirty="0">
                <a:latin typeface="+mn-ea"/>
                <a:cs typeface="ＭＳ Ｐゴシック" charset="0"/>
              </a:rPr>
              <a:t>暗号文とそれをずらしたものを並べる</a:t>
            </a:r>
          </a:p>
        </p:txBody>
      </p:sp>
      <p:sp>
        <p:nvSpPr>
          <p:cNvPr id="2" name="スライド番号プレースホルダー 1"/>
          <p:cNvSpPr>
            <a:spLocks noGrp="1"/>
          </p:cNvSpPr>
          <p:nvPr>
            <p:ph type="sldNum" sz="quarter" idx="12"/>
          </p:nvPr>
        </p:nvSpPr>
        <p:spPr/>
        <p:txBody>
          <a:bodyPr/>
          <a:lstStyle/>
          <a:p>
            <a:pPr>
              <a:defRPr/>
            </a:pPr>
            <a:fld id="{8031C93E-A442-D54F-9D34-1F3E335F0EDE}" type="slidenum">
              <a:rPr lang="en-US" altLang="ja-JP" smtClean="0"/>
              <a:pPr>
                <a:defRPr/>
              </a:pPr>
              <a:t>25</a:t>
            </a:fld>
            <a:endParaRPr lang="en-US" altLang="ja-JP"/>
          </a:p>
        </p:txBody>
      </p:sp>
      <p:sp>
        <p:nvSpPr>
          <p:cNvPr id="56321" name="Rectangle 2"/>
          <p:cNvSpPr>
            <a:spLocks noGrp="1"/>
          </p:cNvSpPr>
          <p:nvPr>
            <p:ph type="title"/>
          </p:nvPr>
        </p:nvSpPr>
        <p:spPr>
          <a:xfrm>
            <a:off x="609600" y="350168"/>
            <a:ext cx="8153400" cy="990600"/>
          </a:xfrm>
        </p:spPr>
        <p:txBody>
          <a:bodyPr>
            <a:normAutofit/>
          </a:bodyPr>
          <a:lstStyle/>
          <a:p>
            <a:r>
              <a:rPr lang="ja-JP" altLang="en-US" sz="4000" dirty="0">
                <a:latin typeface="+mj-ea"/>
                <a:cs typeface="ＭＳ Ｐゴシック" charset="0"/>
              </a:rPr>
              <a:t>一致</a:t>
            </a:r>
            <a:r>
              <a:rPr lang="ja-JP" altLang="en-US" sz="4000" dirty="0" smtClean="0">
                <a:latin typeface="+mj-ea"/>
                <a:cs typeface="ＭＳ Ｐゴシック" charset="0"/>
              </a:rPr>
              <a:t>確率</a:t>
            </a:r>
            <a:endParaRPr lang="ja-JP" altLang="en-US" sz="4000" dirty="0">
              <a:latin typeface="+mj-ea"/>
              <a:cs typeface="ＭＳ Ｐゴシック" charset="0"/>
            </a:endParaRPr>
          </a:p>
        </p:txBody>
      </p:sp>
      <p:sp>
        <p:nvSpPr>
          <p:cNvPr id="100356" name="Text Box 4"/>
          <p:cNvSpPr txBox="1">
            <a:spLocks noChangeArrowheads="1"/>
          </p:cNvSpPr>
          <p:nvPr/>
        </p:nvSpPr>
        <p:spPr bwMode="auto">
          <a:xfrm>
            <a:off x="1095375" y="2420938"/>
            <a:ext cx="14605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ja-JP" dirty="0"/>
              <a:t>00010100 </a:t>
            </a:r>
          </a:p>
          <a:p>
            <a:pPr>
              <a:defRPr/>
            </a:pPr>
            <a:r>
              <a:rPr lang="en-US" altLang="ja-JP" dirty="0"/>
              <a:t>01011001 </a:t>
            </a:r>
          </a:p>
          <a:p>
            <a:pPr>
              <a:defRPr/>
            </a:pPr>
            <a:r>
              <a:rPr lang="en-US" altLang="ja-JP" dirty="0"/>
              <a:t>00010101 </a:t>
            </a:r>
          </a:p>
          <a:p>
            <a:pPr>
              <a:defRPr/>
            </a:pPr>
            <a:r>
              <a:rPr lang="en-US" altLang="ja-JP" dirty="0"/>
              <a:t>00110011</a:t>
            </a:r>
          </a:p>
          <a:p>
            <a:pPr>
              <a:defRPr/>
            </a:pPr>
            <a:r>
              <a:rPr lang="en-US" altLang="ja-JP" dirty="0"/>
              <a:t>01001110 </a:t>
            </a:r>
          </a:p>
          <a:p>
            <a:pPr>
              <a:defRPr/>
            </a:pPr>
            <a:r>
              <a:rPr lang="en-US" altLang="ja-JP" dirty="0"/>
              <a:t>01011010</a:t>
            </a:r>
          </a:p>
          <a:p>
            <a:pPr>
              <a:defRPr/>
            </a:pPr>
            <a:r>
              <a:rPr lang="en-US" altLang="ja-JP" dirty="0"/>
              <a:t>00110011</a:t>
            </a:r>
          </a:p>
          <a:p>
            <a:pPr>
              <a:defRPr/>
            </a:pPr>
            <a:r>
              <a:rPr lang="en-US" altLang="ja-JP" dirty="0"/>
              <a:t>01010011</a:t>
            </a:r>
          </a:p>
          <a:p>
            <a:pPr>
              <a:defRPr/>
            </a:pPr>
            <a:r>
              <a:rPr lang="en-US" altLang="ja-JP" dirty="0"/>
              <a:t>01000110</a:t>
            </a:r>
          </a:p>
          <a:p>
            <a:pPr>
              <a:defRPr/>
            </a:pPr>
            <a:r>
              <a:rPr lang="en-US" altLang="ja-JP" dirty="0"/>
              <a:t>00100110  </a:t>
            </a:r>
            <a:endParaRPr lang="ja-JP" altLang="en-US" dirty="0"/>
          </a:p>
        </p:txBody>
      </p:sp>
      <p:sp>
        <p:nvSpPr>
          <p:cNvPr id="100357" name="Text Box 5"/>
          <p:cNvSpPr txBox="1">
            <a:spLocks noChangeArrowheads="1"/>
          </p:cNvSpPr>
          <p:nvPr/>
        </p:nvSpPr>
        <p:spPr bwMode="auto">
          <a:xfrm>
            <a:off x="2700338" y="2781300"/>
            <a:ext cx="14605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ja-JP"/>
              <a:t>00010100 </a:t>
            </a:r>
          </a:p>
          <a:p>
            <a:pPr>
              <a:defRPr/>
            </a:pPr>
            <a:r>
              <a:rPr lang="en-US" altLang="ja-JP"/>
              <a:t>01011001 </a:t>
            </a:r>
          </a:p>
          <a:p>
            <a:pPr>
              <a:defRPr/>
            </a:pPr>
            <a:r>
              <a:rPr lang="en-US" altLang="ja-JP"/>
              <a:t>00010101 </a:t>
            </a:r>
          </a:p>
          <a:p>
            <a:pPr>
              <a:defRPr/>
            </a:pPr>
            <a:r>
              <a:rPr lang="en-US" altLang="ja-JP"/>
              <a:t>00110011</a:t>
            </a:r>
          </a:p>
          <a:p>
            <a:pPr>
              <a:defRPr/>
            </a:pPr>
            <a:r>
              <a:rPr lang="en-US" altLang="ja-JP"/>
              <a:t>01001110 </a:t>
            </a:r>
          </a:p>
          <a:p>
            <a:pPr>
              <a:defRPr/>
            </a:pPr>
            <a:r>
              <a:rPr lang="en-US" altLang="ja-JP"/>
              <a:t>01011010</a:t>
            </a:r>
          </a:p>
          <a:p>
            <a:pPr>
              <a:defRPr/>
            </a:pPr>
            <a:r>
              <a:rPr lang="en-US" altLang="ja-JP"/>
              <a:t>00110011</a:t>
            </a:r>
          </a:p>
          <a:p>
            <a:pPr>
              <a:defRPr/>
            </a:pPr>
            <a:r>
              <a:rPr lang="en-US" altLang="ja-JP"/>
              <a:t>01010011</a:t>
            </a:r>
          </a:p>
          <a:p>
            <a:pPr>
              <a:defRPr/>
            </a:pPr>
            <a:r>
              <a:rPr lang="en-US" altLang="ja-JP"/>
              <a:t>01000110 </a:t>
            </a:r>
            <a:endParaRPr lang="ja-JP" altLang="en-US"/>
          </a:p>
        </p:txBody>
      </p:sp>
      <p:sp>
        <p:nvSpPr>
          <p:cNvPr id="100358" name="Text Box 6"/>
          <p:cNvSpPr txBox="1">
            <a:spLocks noChangeArrowheads="1"/>
          </p:cNvSpPr>
          <p:nvPr/>
        </p:nvSpPr>
        <p:spPr bwMode="auto">
          <a:xfrm>
            <a:off x="4911725" y="2422525"/>
            <a:ext cx="14605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ja-JP" dirty="0"/>
              <a:t>00010100 </a:t>
            </a:r>
          </a:p>
          <a:p>
            <a:pPr>
              <a:defRPr/>
            </a:pPr>
            <a:r>
              <a:rPr lang="en-US" altLang="ja-JP" dirty="0"/>
              <a:t>01011001 </a:t>
            </a:r>
          </a:p>
          <a:p>
            <a:pPr>
              <a:defRPr/>
            </a:pPr>
            <a:r>
              <a:rPr lang="en-US" altLang="ja-JP" dirty="0"/>
              <a:t>00010101 </a:t>
            </a:r>
          </a:p>
          <a:p>
            <a:pPr>
              <a:defRPr/>
            </a:pPr>
            <a:r>
              <a:rPr lang="en-US" altLang="ja-JP" dirty="0"/>
              <a:t>00110011</a:t>
            </a:r>
          </a:p>
          <a:p>
            <a:pPr>
              <a:defRPr/>
            </a:pPr>
            <a:r>
              <a:rPr lang="en-US" altLang="ja-JP" dirty="0"/>
              <a:t>01001110 </a:t>
            </a:r>
          </a:p>
          <a:p>
            <a:pPr>
              <a:defRPr/>
            </a:pPr>
            <a:r>
              <a:rPr lang="en-US" altLang="ja-JP" dirty="0"/>
              <a:t>01011010</a:t>
            </a:r>
          </a:p>
          <a:p>
            <a:pPr>
              <a:defRPr/>
            </a:pPr>
            <a:r>
              <a:rPr lang="en-US" altLang="ja-JP" dirty="0"/>
              <a:t>00110011</a:t>
            </a:r>
          </a:p>
          <a:p>
            <a:pPr>
              <a:defRPr/>
            </a:pPr>
            <a:r>
              <a:rPr lang="en-US" altLang="ja-JP" dirty="0"/>
              <a:t>01010011</a:t>
            </a:r>
          </a:p>
          <a:p>
            <a:pPr>
              <a:defRPr/>
            </a:pPr>
            <a:r>
              <a:rPr lang="en-US" altLang="ja-JP" dirty="0"/>
              <a:t>01000110</a:t>
            </a:r>
          </a:p>
          <a:p>
            <a:pPr>
              <a:defRPr/>
            </a:pPr>
            <a:r>
              <a:rPr lang="en-US" altLang="ja-JP" dirty="0"/>
              <a:t>00100110  </a:t>
            </a:r>
            <a:endParaRPr lang="ja-JP" altLang="en-US" dirty="0"/>
          </a:p>
        </p:txBody>
      </p:sp>
      <p:sp>
        <p:nvSpPr>
          <p:cNvPr id="100359" name="Text Box 7"/>
          <p:cNvSpPr txBox="1">
            <a:spLocks noChangeArrowheads="1"/>
          </p:cNvSpPr>
          <p:nvPr/>
        </p:nvSpPr>
        <p:spPr bwMode="auto">
          <a:xfrm>
            <a:off x="6516688" y="3152775"/>
            <a:ext cx="14605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ja-JP"/>
              <a:t>00010100 </a:t>
            </a:r>
          </a:p>
          <a:p>
            <a:pPr>
              <a:defRPr/>
            </a:pPr>
            <a:r>
              <a:rPr lang="en-US" altLang="ja-JP"/>
              <a:t>01011001 </a:t>
            </a:r>
          </a:p>
          <a:p>
            <a:pPr>
              <a:defRPr/>
            </a:pPr>
            <a:r>
              <a:rPr lang="en-US" altLang="ja-JP"/>
              <a:t>00010101 </a:t>
            </a:r>
          </a:p>
          <a:p>
            <a:pPr>
              <a:defRPr/>
            </a:pPr>
            <a:r>
              <a:rPr lang="en-US" altLang="ja-JP"/>
              <a:t>00110011</a:t>
            </a:r>
          </a:p>
          <a:p>
            <a:pPr>
              <a:defRPr/>
            </a:pPr>
            <a:r>
              <a:rPr lang="en-US" altLang="ja-JP"/>
              <a:t>01001110 </a:t>
            </a:r>
          </a:p>
          <a:p>
            <a:pPr>
              <a:defRPr/>
            </a:pPr>
            <a:r>
              <a:rPr lang="en-US" altLang="ja-JP"/>
              <a:t>01011010</a:t>
            </a:r>
          </a:p>
          <a:p>
            <a:pPr>
              <a:defRPr/>
            </a:pPr>
            <a:r>
              <a:rPr lang="en-US" altLang="ja-JP"/>
              <a:t>00110011</a:t>
            </a:r>
          </a:p>
          <a:p>
            <a:pPr>
              <a:defRPr/>
            </a:pPr>
            <a:r>
              <a:rPr lang="en-US" altLang="ja-JP"/>
              <a:t>01010011 </a:t>
            </a:r>
            <a:endParaRPr lang="ja-JP" altLang="en-US"/>
          </a:p>
        </p:txBody>
      </p:sp>
      <p:sp>
        <p:nvSpPr>
          <p:cNvPr id="100360" name="Text Box 8"/>
          <p:cNvSpPr txBox="1">
            <a:spLocks noChangeArrowheads="1"/>
          </p:cNvSpPr>
          <p:nvPr/>
        </p:nvSpPr>
        <p:spPr bwMode="auto">
          <a:xfrm>
            <a:off x="2916238" y="2349500"/>
            <a:ext cx="877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ja-JP">
                <a:solidFill>
                  <a:schemeClr val="accent2"/>
                </a:solidFill>
              </a:rPr>
              <a:t>shift1</a:t>
            </a:r>
          </a:p>
        </p:txBody>
      </p:sp>
      <p:sp>
        <p:nvSpPr>
          <p:cNvPr id="100361" name="Text Box 9"/>
          <p:cNvSpPr txBox="1">
            <a:spLocks noChangeArrowheads="1"/>
          </p:cNvSpPr>
          <p:nvPr/>
        </p:nvSpPr>
        <p:spPr bwMode="auto">
          <a:xfrm>
            <a:off x="6718300" y="2420938"/>
            <a:ext cx="877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tLang="ja-JP">
                <a:solidFill>
                  <a:schemeClr val="accent2"/>
                </a:solidFill>
              </a:rPr>
              <a:t>shift2</a:t>
            </a:r>
          </a:p>
        </p:txBody>
      </p:sp>
      <p:sp>
        <p:nvSpPr>
          <p:cNvPr id="100362" name="Line 10"/>
          <p:cNvSpPr>
            <a:spLocks noChangeShapeType="1"/>
          </p:cNvSpPr>
          <p:nvPr/>
        </p:nvSpPr>
        <p:spPr bwMode="auto">
          <a:xfrm>
            <a:off x="2484438" y="3357563"/>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63" name="Line 11"/>
          <p:cNvSpPr>
            <a:spLocks noChangeShapeType="1"/>
          </p:cNvSpPr>
          <p:nvPr/>
        </p:nvSpPr>
        <p:spPr bwMode="auto">
          <a:xfrm>
            <a:off x="2484438" y="3068638"/>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64" name="Line 12"/>
          <p:cNvSpPr>
            <a:spLocks noChangeShapeType="1"/>
          </p:cNvSpPr>
          <p:nvPr/>
        </p:nvSpPr>
        <p:spPr bwMode="auto">
          <a:xfrm>
            <a:off x="2484438" y="3716338"/>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65" name="Line 13"/>
          <p:cNvSpPr>
            <a:spLocks noChangeShapeType="1"/>
          </p:cNvSpPr>
          <p:nvPr/>
        </p:nvSpPr>
        <p:spPr bwMode="auto">
          <a:xfrm>
            <a:off x="2484438" y="4149725"/>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66" name="Line 14"/>
          <p:cNvSpPr>
            <a:spLocks noChangeShapeType="1"/>
          </p:cNvSpPr>
          <p:nvPr/>
        </p:nvSpPr>
        <p:spPr bwMode="auto">
          <a:xfrm>
            <a:off x="2484438" y="4508500"/>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67" name="Line 15"/>
          <p:cNvSpPr>
            <a:spLocks noChangeShapeType="1"/>
          </p:cNvSpPr>
          <p:nvPr/>
        </p:nvSpPr>
        <p:spPr bwMode="auto">
          <a:xfrm>
            <a:off x="2484438" y="4868863"/>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68" name="Line 16"/>
          <p:cNvSpPr>
            <a:spLocks noChangeShapeType="1"/>
          </p:cNvSpPr>
          <p:nvPr/>
        </p:nvSpPr>
        <p:spPr bwMode="auto">
          <a:xfrm>
            <a:off x="2484438" y="5229225"/>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69" name="Line 17"/>
          <p:cNvSpPr>
            <a:spLocks noChangeShapeType="1"/>
          </p:cNvSpPr>
          <p:nvPr/>
        </p:nvSpPr>
        <p:spPr bwMode="auto">
          <a:xfrm>
            <a:off x="2484438" y="5589588"/>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0" name="Line 18"/>
          <p:cNvSpPr>
            <a:spLocks noChangeShapeType="1"/>
          </p:cNvSpPr>
          <p:nvPr/>
        </p:nvSpPr>
        <p:spPr bwMode="auto">
          <a:xfrm>
            <a:off x="2484438" y="5949950"/>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1" name="Line 19"/>
          <p:cNvSpPr>
            <a:spLocks noChangeShapeType="1"/>
          </p:cNvSpPr>
          <p:nvPr/>
        </p:nvSpPr>
        <p:spPr bwMode="auto">
          <a:xfrm>
            <a:off x="6300788" y="3357563"/>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3" name="Line 21"/>
          <p:cNvSpPr>
            <a:spLocks noChangeShapeType="1"/>
          </p:cNvSpPr>
          <p:nvPr/>
        </p:nvSpPr>
        <p:spPr bwMode="auto">
          <a:xfrm>
            <a:off x="6300788" y="3716338"/>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4" name="Line 22"/>
          <p:cNvSpPr>
            <a:spLocks noChangeShapeType="1"/>
          </p:cNvSpPr>
          <p:nvPr/>
        </p:nvSpPr>
        <p:spPr bwMode="auto">
          <a:xfrm>
            <a:off x="6300788" y="4149725"/>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5" name="Line 23"/>
          <p:cNvSpPr>
            <a:spLocks noChangeShapeType="1"/>
          </p:cNvSpPr>
          <p:nvPr/>
        </p:nvSpPr>
        <p:spPr bwMode="auto">
          <a:xfrm>
            <a:off x="6300788" y="4508500"/>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6" name="Line 24"/>
          <p:cNvSpPr>
            <a:spLocks noChangeShapeType="1"/>
          </p:cNvSpPr>
          <p:nvPr/>
        </p:nvSpPr>
        <p:spPr bwMode="auto">
          <a:xfrm>
            <a:off x="6300788" y="4868863"/>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7" name="Line 25"/>
          <p:cNvSpPr>
            <a:spLocks noChangeShapeType="1"/>
          </p:cNvSpPr>
          <p:nvPr/>
        </p:nvSpPr>
        <p:spPr bwMode="auto">
          <a:xfrm>
            <a:off x="6300788" y="5229225"/>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8" name="Line 26"/>
          <p:cNvSpPr>
            <a:spLocks noChangeShapeType="1"/>
          </p:cNvSpPr>
          <p:nvPr/>
        </p:nvSpPr>
        <p:spPr bwMode="auto">
          <a:xfrm>
            <a:off x="6300788" y="5589588"/>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
        <p:nvSpPr>
          <p:cNvPr id="100379" name="Line 27"/>
          <p:cNvSpPr>
            <a:spLocks noChangeShapeType="1"/>
          </p:cNvSpPr>
          <p:nvPr/>
        </p:nvSpPr>
        <p:spPr bwMode="auto">
          <a:xfrm>
            <a:off x="6300788" y="5949950"/>
            <a:ext cx="2873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ja-JP"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8031C93E-A442-D54F-9D34-1F3E335F0EDE}" type="slidenum">
              <a:rPr lang="en-US" altLang="ja-JP" smtClean="0"/>
              <a:pPr>
                <a:defRPr/>
              </a:pPr>
              <a:t>26</a:t>
            </a:fld>
            <a:endParaRPr lang="en-US" altLang="ja-JP"/>
          </a:p>
        </p:txBody>
      </p:sp>
      <p:sp>
        <p:nvSpPr>
          <p:cNvPr id="50177" name="Rectangle 2"/>
          <p:cNvSpPr>
            <a:spLocks noGrp="1" noRot="1" noChangeArrowheads="1"/>
          </p:cNvSpPr>
          <p:nvPr>
            <p:ph type="title"/>
          </p:nvPr>
        </p:nvSpPr>
        <p:spPr>
          <a:xfrm>
            <a:off x="609600" y="228600"/>
            <a:ext cx="8153400" cy="990600"/>
          </a:xfrm>
        </p:spPr>
        <p:txBody>
          <a:bodyPr>
            <a:normAutofit/>
          </a:bodyPr>
          <a:lstStyle/>
          <a:p>
            <a:r>
              <a:rPr lang="ja-JP" altLang="en-US" dirty="0" smtClean="0">
                <a:latin typeface="+mj-ea"/>
                <a:cs typeface="ＭＳ Ｐゴシック" charset="0"/>
              </a:rPr>
              <a:t>キー長の倍数以外のずらし量</a:t>
            </a:r>
            <a:endParaRPr lang="ja-JP" altLang="en-US" dirty="0">
              <a:latin typeface="+mj-ea"/>
              <a:cs typeface="ＭＳ Ｐゴシック" charset="0"/>
            </a:endParaRPr>
          </a:p>
        </p:txBody>
      </p:sp>
      <p:graphicFrame>
        <p:nvGraphicFramePr>
          <p:cNvPr id="2" name="表 1"/>
          <p:cNvGraphicFramePr>
            <a:graphicFrameLocks noGrp="1"/>
          </p:cNvGraphicFramePr>
          <p:nvPr>
            <p:extLst>
              <p:ext uri="{D42A27DB-BD31-4B8C-83A1-F6EECF244321}">
                <p14:modId xmlns:p14="http://schemas.microsoft.com/office/powerpoint/2010/main" val="3894769866"/>
              </p:ext>
            </p:extLst>
          </p:nvPr>
        </p:nvGraphicFramePr>
        <p:xfrm>
          <a:off x="1043608" y="2564904"/>
          <a:ext cx="6961367" cy="3703320"/>
        </p:xfrm>
        <a:graphic>
          <a:graphicData uri="http://schemas.openxmlformats.org/drawingml/2006/table">
            <a:tbl>
              <a:tblPr firstRow="1" bandRow="1">
                <a:tableStyleId>{5C22544A-7EE6-4342-B048-85BDC9FD1C3A}</a:tableStyleId>
              </a:tblPr>
              <a:tblGrid>
                <a:gridCol w="1097280"/>
                <a:gridCol w="297180"/>
                <a:gridCol w="1097280"/>
                <a:gridCol w="1956923"/>
                <a:gridCol w="1097280"/>
                <a:gridCol w="297180"/>
                <a:gridCol w="1118244"/>
              </a:tblGrid>
              <a:tr h="370840">
                <a:tc>
                  <a:txBody>
                    <a:bodyPr/>
                    <a:lstStyle/>
                    <a:p>
                      <a:pPr algn="ctr"/>
                      <a:r>
                        <a:rPr kumimoji="1" lang="ja-JP" altLang="en-US" b="0" dirty="0" smtClean="0">
                          <a:solidFill>
                            <a:schemeClr val="tx1"/>
                          </a:solidFill>
                          <a:latin typeface="+mn-ea"/>
                          <a:ea typeface="+mn-ea"/>
                          <a:cs typeface="Times"/>
                        </a:rPr>
                        <a:t>平文</a:t>
                      </a:r>
                      <a:endParaRPr kumimoji="1" lang="ja-JP" altLang="en-US" b="0" dirty="0">
                        <a:solidFill>
                          <a:schemeClr val="tx1"/>
                        </a:solidFill>
                        <a:latin typeface="+mn-ea"/>
                        <a:ea typeface="+mn-ea"/>
                        <a:cs typeface="Times"/>
                      </a:endParaRPr>
                    </a:p>
                  </a:txBody>
                  <a:tcPr>
                    <a:noFill/>
                  </a:tcPr>
                </a:tc>
                <a:tc>
                  <a:txBody>
                    <a:bodyPr/>
                    <a:lstStyle/>
                    <a:p>
                      <a:pPr algn="ctr"/>
                      <a:endParaRPr kumimoji="1" lang="ja-JP" altLang="en-US" b="0" dirty="0">
                        <a:solidFill>
                          <a:schemeClr val="tx1"/>
                        </a:solidFill>
                        <a:latin typeface="+mn-ea"/>
                        <a:ea typeface="+mn-ea"/>
                        <a:cs typeface="Times"/>
                      </a:endParaRPr>
                    </a:p>
                  </a:txBody>
                  <a:tcPr>
                    <a:noFill/>
                  </a:tcPr>
                </a:tc>
                <a:tc>
                  <a:txBody>
                    <a:bodyPr/>
                    <a:lstStyle/>
                    <a:p>
                      <a:pPr algn="ctr"/>
                      <a:r>
                        <a:rPr kumimoji="1" lang="ja-JP" altLang="en-US" b="0" dirty="0" smtClean="0">
                          <a:solidFill>
                            <a:schemeClr val="tx1"/>
                          </a:solidFill>
                          <a:latin typeface="+mn-ea"/>
                          <a:ea typeface="+mn-ea"/>
                          <a:cs typeface="Times"/>
                        </a:rPr>
                        <a:t>キー</a:t>
                      </a:r>
                      <a:endParaRPr kumimoji="1" lang="ja-JP" altLang="en-US" b="0" dirty="0">
                        <a:solidFill>
                          <a:schemeClr val="tx1"/>
                        </a:solidFill>
                        <a:latin typeface="+mn-ea"/>
                        <a:ea typeface="+mn-ea"/>
                        <a:cs typeface="Times"/>
                      </a:endParaRPr>
                    </a:p>
                  </a:txBody>
                  <a:tcPr>
                    <a:noFill/>
                  </a:tcPr>
                </a:tc>
                <a:tc>
                  <a:txBody>
                    <a:bodyPr/>
                    <a:lstStyle/>
                    <a:p>
                      <a:pPr algn="ctr"/>
                      <a:endParaRPr kumimoji="1" lang="ja-JP" altLang="en-US" dirty="0">
                        <a:latin typeface="Times"/>
                        <a:ea typeface="ＭＳ 明朝"/>
                        <a:cs typeface="Times"/>
                      </a:endParaRPr>
                    </a:p>
                  </a:txBody>
                  <a:tcPr>
                    <a:noFill/>
                  </a:tcPr>
                </a:tc>
                <a:tc>
                  <a:txBody>
                    <a:bodyPr/>
                    <a:lstStyle/>
                    <a:p>
                      <a:pPr algn="ctr"/>
                      <a:endParaRPr kumimoji="1" lang="ja-JP" altLang="en-US" dirty="0">
                        <a:latin typeface="Times"/>
                        <a:ea typeface="ＭＳ 明朝"/>
                        <a:cs typeface="Times"/>
                      </a:endParaRPr>
                    </a:p>
                  </a:txBody>
                  <a:tcPr>
                    <a:noFill/>
                  </a:tcPr>
                </a:tc>
                <a:tc>
                  <a:txBody>
                    <a:bodyPr/>
                    <a:lstStyle/>
                    <a:p>
                      <a:pPr algn="ctr"/>
                      <a:endParaRPr kumimoji="1" lang="ja-JP" altLang="en-US">
                        <a:latin typeface="Times"/>
                        <a:ea typeface="ＭＳ 明朝"/>
                        <a:cs typeface="Times"/>
                      </a:endParaRPr>
                    </a:p>
                  </a:txBody>
                  <a:tcPr>
                    <a:noFill/>
                  </a:tcPr>
                </a:tc>
                <a:tc>
                  <a:txBody>
                    <a:bodyPr/>
                    <a:lstStyle/>
                    <a:p>
                      <a:pPr algn="ctr"/>
                      <a:endParaRPr kumimoji="1" lang="ja-JP" altLang="en-US" dirty="0">
                        <a:latin typeface="Times"/>
                        <a:ea typeface="ＭＳ 明朝"/>
                        <a:cs typeface="Times"/>
                      </a:endParaRPr>
                    </a:p>
                  </a:txBody>
                  <a:tcPr>
                    <a:noFill/>
                  </a:tcPr>
                </a:tc>
              </a:tr>
              <a:tr h="349240">
                <a:tc>
                  <a:txBody>
                    <a:bodyPr/>
                    <a:lstStyle/>
                    <a:p>
                      <a:pPr algn="ctr"/>
                      <a:r>
                        <a:rPr lang="en-US" altLang="ja-JP" sz="1800" dirty="0" smtClean="0">
                          <a:latin typeface="Times"/>
                          <a:ea typeface="ＭＳ 明朝"/>
                          <a:cs typeface="Times"/>
                        </a:rPr>
                        <a:t>01010100</a:t>
                      </a:r>
                      <a:endParaRPr kumimoji="1" lang="ja-JP" altLang="en-US" dirty="0">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c>
                  <a:txBody>
                    <a:bodyPr/>
                    <a:lstStyle/>
                    <a:p>
                      <a:pPr algn="ctr"/>
                      <a:endParaRPr kumimoji="1" lang="ja-JP" altLang="en-US">
                        <a:latin typeface="Times"/>
                        <a:ea typeface="ＭＳ 明朝"/>
                        <a:cs typeface="Times"/>
                      </a:endParaRPr>
                    </a:p>
                  </a:txBody>
                  <a:tcPr>
                    <a:noFill/>
                  </a:tcPr>
                </a:tc>
                <a:tc>
                  <a:txBody>
                    <a:bodyPr/>
                    <a:lstStyle/>
                    <a:p>
                      <a:pPr algn="ctr"/>
                      <a:r>
                        <a:rPr kumimoji="1" lang="en-US" altLang="ja-JP" dirty="0" smtClean="0">
                          <a:solidFill>
                            <a:schemeClr val="accent2"/>
                          </a:solidFill>
                          <a:latin typeface="Times"/>
                          <a:ea typeface="ＭＳ 明朝"/>
                          <a:cs typeface="Times"/>
                        </a:rPr>
                        <a:t>Shift 1</a:t>
                      </a:r>
                      <a:endParaRPr kumimoji="1" lang="ja-JP" altLang="en-US" dirty="0">
                        <a:solidFill>
                          <a:schemeClr val="accent2"/>
                        </a:solidFill>
                        <a:latin typeface="Times"/>
                        <a:ea typeface="ＭＳ 明朝"/>
                        <a:cs typeface="Times"/>
                      </a:endParaRPr>
                    </a:p>
                  </a:txBody>
                  <a:tcPr>
                    <a:noFill/>
                  </a:tcPr>
                </a:tc>
                <a:tc>
                  <a:txBody>
                    <a:bodyPr/>
                    <a:lstStyle/>
                    <a:p>
                      <a:pPr algn="ctr"/>
                      <a:endParaRPr kumimoji="1" lang="ja-JP" altLang="en-US">
                        <a:latin typeface="Times"/>
                        <a:ea typeface="ＭＳ 明朝"/>
                        <a:cs typeface="Times"/>
                      </a:endParaRPr>
                    </a:p>
                  </a:txBody>
                  <a:tcPr>
                    <a:noFill/>
                  </a:tcPr>
                </a:tc>
                <a:tc>
                  <a:txBody>
                    <a:bodyPr/>
                    <a:lstStyle/>
                    <a:p>
                      <a:pPr algn="ctr"/>
                      <a:endParaRPr kumimoji="1" lang="ja-JP" altLang="en-US" dirty="0">
                        <a:latin typeface="Times"/>
                        <a:ea typeface="ＭＳ 明朝"/>
                        <a:cs typeface="Times"/>
                      </a:endParaRPr>
                    </a:p>
                  </a:txBody>
                  <a:tcPr>
                    <a:noFill/>
                  </a:tcPr>
                </a:tc>
              </a:tr>
              <a:tr h="370840">
                <a:tc>
                  <a:txBody>
                    <a:bodyPr/>
                    <a:lstStyle/>
                    <a:p>
                      <a:pPr algn="ctr"/>
                      <a:r>
                        <a:rPr lang="en-US" altLang="ja-JP" sz="1800" dirty="0" smtClean="0">
                          <a:latin typeface="Times"/>
                          <a:ea typeface="ＭＳ 明朝"/>
                          <a:cs typeface="Times"/>
                        </a:rPr>
                        <a:t>01101000</a:t>
                      </a:r>
                      <a:endParaRPr kumimoji="1" lang="ja-JP" altLang="en-US" dirty="0">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algn="ctr"/>
                      <a:r>
                        <a:rPr lang="en-US" altLang="ja-JP" sz="1800" dirty="0" smtClean="0">
                          <a:latin typeface="Times"/>
                          <a:ea typeface="ＭＳ 明朝"/>
                          <a:cs typeface="Times"/>
                        </a:rPr>
                        <a:t>01010100</a:t>
                      </a:r>
                      <a:endParaRPr kumimoji="1" lang="ja-JP" altLang="en-US" dirty="0">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algn="ctr"/>
                      <a:r>
                        <a:rPr lang="en-US" altLang="ja-JP" sz="1800" dirty="0" smtClean="0">
                          <a:latin typeface="Times"/>
                          <a:ea typeface="ＭＳ 明朝"/>
                          <a:cs typeface="Times"/>
                        </a:rPr>
                        <a:t>01101000</a:t>
                      </a:r>
                      <a:endParaRPr kumimoji="1" lang="ja-JP" altLang="en-US" dirty="0">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01110011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r>
              <a:tr h="370840">
                <a:tc>
                  <a:txBody>
                    <a:bodyPr/>
                    <a:lstStyle/>
                    <a:p>
                      <a:pPr algn="ctr"/>
                      <a:r>
                        <a:rPr lang="en-US" altLang="ja-JP" sz="1800" dirty="0" smtClean="0">
                          <a:latin typeface="Times"/>
                          <a:ea typeface="ＭＳ 明朝"/>
                          <a:cs typeface="Times"/>
                        </a:rPr>
                        <a:t>00100000</a:t>
                      </a: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01110011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algn="ctr"/>
                      <a:r>
                        <a:rPr lang="en-US" altLang="ja-JP" sz="1800" dirty="0" smtClean="0">
                          <a:latin typeface="Times"/>
                          <a:ea typeface="ＭＳ 明朝"/>
                          <a:cs typeface="Times"/>
                        </a:rPr>
                        <a:t>00100000</a:t>
                      </a: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01110011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00100000</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01110011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cap="none" normalizeH="0" baseline="0" dirty="0" smtClean="0">
                          <a:ln>
                            <a:noFill/>
                          </a:ln>
                          <a:solidFill>
                            <a:srgbClr val="000000"/>
                          </a:solidFill>
                          <a:effectLst/>
                          <a:latin typeface="Times"/>
                          <a:ea typeface="ＭＳ 明朝"/>
                          <a:cs typeface="Times"/>
                        </a:rPr>
                        <a:t>01100001</a:t>
                      </a:r>
                      <a:endParaRPr kumimoji="1" lang="ja-JP" altLang="en-US" sz="1800" b="0" i="0" u="none" strike="noStrike" cap="none" normalizeH="0" baseline="0" dirty="0" smtClean="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00100000</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r>
            </a:tbl>
          </a:graphicData>
        </a:graphic>
      </p:graphicFrame>
      <p:sp>
        <p:nvSpPr>
          <p:cNvPr id="4" name="テキスト ボックス 3"/>
          <p:cNvSpPr txBox="1"/>
          <p:nvPr/>
        </p:nvSpPr>
        <p:spPr>
          <a:xfrm>
            <a:off x="1547664" y="1844824"/>
            <a:ext cx="6266359" cy="461665"/>
          </a:xfrm>
          <a:prstGeom prst="rect">
            <a:avLst/>
          </a:prstGeom>
          <a:noFill/>
        </p:spPr>
        <p:txBody>
          <a:bodyPr wrap="none" rtlCol="0">
            <a:spAutoFit/>
          </a:bodyPr>
          <a:lstStyle/>
          <a:p>
            <a:r>
              <a:rPr lang="ja-JP" altLang="en-US" dirty="0" smtClean="0">
                <a:latin typeface="+mn-ea"/>
                <a:ea typeface="+mn-ea"/>
              </a:rPr>
              <a:t>左右が一致する確率は</a:t>
            </a:r>
            <a:r>
              <a:rPr lang="ja-JP" altLang="en-US" dirty="0" smtClean="0">
                <a:solidFill>
                  <a:srgbClr val="FF0000"/>
                </a:solidFill>
                <a:latin typeface="+mn-ea"/>
                <a:ea typeface="+mn-ea"/>
              </a:rPr>
              <a:t>ランダム</a:t>
            </a:r>
            <a:r>
              <a:rPr lang="en-US" altLang="ja-JP" dirty="0" smtClean="0">
                <a:latin typeface="+mn-ea"/>
                <a:ea typeface="+mn-ea"/>
              </a:rPr>
              <a:t>(1/2</a:t>
            </a:r>
            <a:r>
              <a:rPr lang="en-US" altLang="ja-JP" baseline="30000" dirty="0" smtClean="0">
                <a:latin typeface="+mn-ea"/>
                <a:ea typeface="+mn-ea"/>
              </a:rPr>
              <a:t>7</a:t>
            </a:r>
            <a:r>
              <a:rPr lang="en-US" altLang="ja-JP" dirty="0" smtClean="0">
                <a:latin typeface="+mn-ea"/>
                <a:ea typeface="+mn-ea"/>
              </a:rPr>
              <a:t>=</a:t>
            </a:r>
            <a:r>
              <a:rPr lang="ja-JP" altLang="en-US" dirty="0" smtClean="0">
                <a:latin typeface="+mn-ea"/>
                <a:ea typeface="+mn-ea"/>
              </a:rPr>
              <a:t>約</a:t>
            </a:r>
            <a:r>
              <a:rPr lang="en-US" altLang="ja-JP" dirty="0" smtClean="0">
                <a:solidFill>
                  <a:srgbClr val="FF0000"/>
                </a:solidFill>
                <a:latin typeface="+mn-ea"/>
                <a:ea typeface="+mn-ea"/>
              </a:rPr>
              <a:t>0.78</a:t>
            </a:r>
            <a:r>
              <a:rPr lang="en-US" altLang="ja-JP" dirty="0" smtClean="0">
                <a:latin typeface="+mn-ea"/>
                <a:ea typeface="+mn-ea"/>
              </a:rPr>
              <a:t>%)</a:t>
            </a:r>
            <a:endParaRPr kumimoji="1" lang="ja-JP" altLang="en-US" dirty="0">
              <a:latin typeface="+mn-ea"/>
              <a:ea typeface="+mn-ea"/>
            </a:endParaRPr>
          </a:p>
        </p:txBody>
      </p:sp>
    </p:spTree>
    <p:extLst>
      <p:ext uri="{BB962C8B-B14F-4D97-AF65-F5344CB8AC3E}">
        <p14:creationId xmlns:p14="http://schemas.microsoft.com/office/powerpoint/2010/main" val="84615881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pPr>
              <a:defRPr/>
            </a:pPr>
            <a:fld id="{8031C93E-A442-D54F-9D34-1F3E335F0EDE}" type="slidenum">
              <a:rPr lang="en-US" altLang="ja-JP" smtClean="0"/>
              <a:pPr>
                <a:defRPr/>
              </a:pPr>
              <a:t>27</a:t>
            </a:fld>
            <a:endParaRPr lang="en-US" altLang="ja-JP"/>
          </a:p>
        </p:txBody>
      </p:sp>
      <p:sp>
        <p:nvSpPr>
          <p:cNvPr id="50177" name="Rectangle 2"/>
          <p:cNvSpPr>
            <a:spLocks noGrp="1" noRot="1" noChangeArrowheads="1"/>
          </p:cNvSpPr>
          <p:nvPr>
            <p:ph type="title"/>
          </p:nvPr>
        </p:nvSpPr>
        <p:spPr>
          <a:xfrm>
            <a:off x="609600" y="228600"/>
            <a:ext cx="8153400" cy="990600"/>
          </a:xfrm>
        </p:spPr>
        <p:txBody>
          <a:bodyPr/>
          <a:lstStyle/>
          <a:p>
            <a:r>
              <a:rPr lang="ja-JP" altLang="en-US" dirty="0" smtClean="0">
                <a:latin typeface="+mj-ea"/>
                <a:cs typeface="ＭＳ Ｐゴシック" charset="0"/>
              </a:rPr>
              <a:t>キー長の倍数のずらし量</a:t>
            </a:r>
            <a:endParaRPr lang="ja-JP" altLang="en-US" dirty="0">
              <a:latin typeface="+mj-ea"/>
              <a:cs typeface="ＭＳ Ｐゴシック" charset="0"/>
            </a:endParaRPr>
          </a:p>
        </p:txBody>
      </p:sp>
      <p:graphicFrame>
        <p:nvGraphicFramePr>
          <p:cNvPr id="2" name="表 1"/>
          <p:cNvGraphicFramePr>
            <a:graphicFrameLocks noGrp="1"/>
          </p:cNvGraphicFramePr>
          <p:nvPr>
            <p:extLst>
              <p:ext uri="{D42A27DB-BD31-4B8C-83A1-F6EECF244321}">
                <p14:modId xmlns:p14="http://schemas.microsoft.com/office/powerpoint/2010/main" val="3965014707"/>
              </p:ext>
            </p:extLst>
          </p:nvPr>
        </p:nvGraphicFramePr>
        <p:xfrm>
          <a:off x="1043608" y="2564904"/>
          <a:ext cx="6961367" cy="3703320"/>
        </p:xfrm>
        <a:graphic>
          <a:graphicData uri="http://schemas.openxmlformats.org/drawingml/2006/table">
            <a:tbl>
              <a:tblPr firstRow="1" bandRow="1">
                <a:tableStyleId>{5C22544A-7EE6-4342-B048-85BDC9FD1C3A}</a:tableStyleId>
              </a:tblPr>
              <a:tblGrid>
                <a:gridCol w="1097280"/>
                <a:gridCol w="297180"/>
                <a:gridCol w="1097280"/>
                <a:gridCol w="1956923"/>
                <a:gridCol w="1097280"/>
                <a:gridCol w="297180"/>
                <a:gridCol w="1118244"/>
              </a:tblGrid>
              <a:tr h="370840">
                <a:tc>
                  <a:txBody>
                    <a:bodyPr/>
                    <a:lstStyle/>
                    <a:p>
                      <a:pPr algn="ctr"/>
                      <a:r>
                        <a:rPr kumimoji="1" lang="ja-JP" altLang="en-US" b="0" dirty="0" smtClean="0">
                          <a:solidFill>
                            <a:schemeClr val="tx1"/>
                          </a:solidFill>
                          <a:latin typeface="+mn-ea"/>
                          <a:ea typeface="+mn-ea"/>
                          <a:cs typeface="Times"/>
                        </a:rPr>
                        <a:t>平文</a:t>
                      </a:r>
                      <a:endParaRPr kumimoji="1" lang="ja-JP" altLang="en-US" b="0" dirty="0">
                        <a:solidFill>
                          <a:schemeClr val="tx1"/>
                        </a:solidFill>
                        <a:latin typeface="+mn-ea"/>
                        <a:ea typeface="+mn-ea"/>
                        <a:cs typeface="Times"/>
                      </a:endParaRPr>
                    </a:p>
                  </a:txBody>
                  <a:tcPr>
                    <a:noFill/>
                  </a:tcPr>
                </a:tc>
                <a:tc>
                  <a:txBody>
                    <a:bodyPr/>
                    <a:lstStyle/>
                    <a:p>
                      <a:pPr algn="ctr"/>
                      <a:endParaRPr kumimoji="1" lang="ja-JP" altLang="en-US" b="0" dirty="0">
                        <a:solidFill>
                          <a:schemeClr val="tx1"/>
                        </a:solidFill>
                        <a:latin typeface="+mn-ea"/>
                        <a:ea typeface="+mn-ea"/>
                        <a:cs typeface="Times"/>
                      </a:endParaRPr>
                    </a:p>
                  </a:txBody>
                  <a:tcPr>
                    <a:noFill/>
                  </a:tcPr>
                </a:tc>
                <a:tc>
                  <a:txBody>
                    <a:bodyPr/>
                    <a:lstStyle/>
                    <a:p>
                      <a:pPr algn="ctr"/>
                      <a:r>
                        <a:rPr kumimoji="1" lang="ja-JP" altLang="en-US" b="0" dirty="0" smtClean="0">
                          <a:solidFill>
                            <a:schemeClr val="tx1"/>
                          </a:solidFill>
                          <a:latin typeface="+mn-ea"/>
                          <a:ea typeface="+mn-ea"/>
                          <a:cs typeface="Times"/>
                        </a:rPr>
                        <a:t>キー</a:t>
                      </a:r>
                      <a:endParaRPr kumimoji="1" lang="ja-JP" altLang="en-US" b="0" dirty="0">
                        <a:solidFill>
                          <a:schemeClr val="tx1"/>
                        </a:solidFill>
                        <a:latin typeface="+mn-ea"/>
                        <a:ea typeface="+mn-ea"/>
                        <a:cs typeface="Times"/>
                      </a:endParaRPr>
                    </a:p>
                  </a:txBody>
                  <a:tcPr>
                    <a:noFill/>
                  </a:tcPr>
                </a:tc>
                <a:tc>
                  <a:txBody>
                    <a:bodyPr/>
                    <a:lstStyle/>
                    <a:p>
                      <a:pPr algn="ctr"/>
                      <a:endParaRPr kumimoji="1" lang="ja-JP" altLang="en-US" dirty="0">
                        <a:latin typeface="Times"/>
                        <a:ea typeface="ＭＳ 明朝"/>
                        <a:cs typeface="Times"/>
                      </a:endParaRPr>
                    </a:p>
                  </a:txBody>
                  <a:tcPr>
                    <a:noFill/>
                  </a:tcPr>
                </a:tc>
                <a:tc>
                  <a:txBody>
                    <a:bodyPr/>
                    <a:lstStyle/>
                    <a:p>
                      <a:pPr algn="ctr"/>
                      <a:endParaRPr kumimoji="1" lang="ja-JP" altLang="en-US" dirty="0">
                        <a:latin typeface="Times"/>
                        <a:ea typeface="ＭＳ 明朝"/>
                        <a:cs typeface="Times"/>
                      </a:endParaRPr>
                    </a:p>
                  </a:txBody>
                  <a:tcPr>
                    <a:noFill/>
                  </a:tcPr>
                </a:tc>
                <a:tc>
                  <a:txBody>
                    <a:bodyPr/>
                    <a:lstStyle/>
                    <a:p>
                      <a:pPr algn="ctr"/>
                      <a:endParaRPr kumimoji="1" lang="ja-JP" altLang="en-US">
                        <a:latin typeface="Times"/>
                        <a:ea typeface="ＭＳ 明朝"/>
                        <a:cs typeface="Times"/>
                      </a:endParaRPr>
                    </a:p>
                  </a:txBody>
                  <a:tcPr>
                    <a:noFill/>
                  </a:tcPr>
                </a:tc>
                <a:tc>
                  <a:txBody>
                    <a:bodyPr/>
                    <a:lstStyle/>
                    <a:p>
                      <a:pPr algn="ctr"/>
                      <a:endParaRPr kumimoji="1" lang="ja-JP" altLang="en-US" dirty="0">
                        <a:latin typeface="Times"/>
                        <a:ea typeface="ＭＳ 明朝"/>
                        <a:cs typeface="Times"/>
                      </a:endParaRPr>
                    </a:p>
                  </a:txBody>
                  <a:tcPr>
                    <a:noFill/>
                  </a:tcPr>
                </a:tc>
              </a:tr>
              <a:tr h="349240">
                <a:tc>
                  <a:txBody>
                    <a:bodyPr/>
                    <a:lstStyle/>
                    <a:p>
                      <a:pPr algn="ctr"/>
                      <a:r>
                        <a:rPr lang="en-US" altLang="ja-JP" sz="1800" dirty="0" smtClean="0">
                          <a:latin typeface="Times"/>
                          <a:ea typeface="ＭＳ 明朝"/>
                          <a:cs typeface="Times"/>
                        </a:rPr>
                        <a:t>01010100</a:t>
                      </a:r>
                      <a:endParaRPr kumimoji="1" lang="ja-JP" altLang="en-US" dirty="0">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c>
                  <a:txBody>
                    <a:bodyPr/>
                    <a:lstStyle/>
                    <a:p>
                      <a:pPr algn="ctr"/>
                      <a:endParaRPr kumimoji="1" lang="ja-JP" altLang="en-US">
                        <a:latin typeface="Times"/>
                        <a:ea typeface="ＭＳ 明朝"/>
                        <a:cs typeface="Times"/>
                      </a:endParaRPr>
                    </a:p>
                  </a:txBody>
                  <a:tcPr>
                    <a:noFill/>
                  </a:tcPr>
                </a:tc>
                <a:tc>
                  <a:txBody>
                    <a:bodyPr/>
                    <a:lstStyle/>
                    <a:p>
                      <a:pPr algn="ctr"/>
                      <a:r>
                        <a:rPr kumimoji="1" lang="en-US" altLang="ja-JP" dirty="0" smtClean="0">
                          <a:solidFill>
                            <a:schemeClr val="accent2"/>
                          </a:solidFill>
                          <a:latin typeface="Times"/>
                          <a:ea typeface="ＭＳ 明朝"/>
                          <a:cs typeface="Times"/>
                        </a:rPr>
                        <a:t>Shift 3</a:t>
                      </a:r>
                      <a:endParaRPr kumimoji="1" lang="ja-JP" altLang="en-US" dirty="0">
                        <a:solidFill>
                          <a:schemeClr val="accent2"/>
                        </a:solidFill>
                        <a:latin typeface="Times"/>
                        <a:ea typeface="ＭＳ 明朝"/>
                        <a:cs typeface="Times"/>
                      </a:endParaRPr>
                    </a:p>
                  </a:txBody>
                  <a:tcPr>
                    <a:noFill/>
                  </a:tcPr>
                </a:tc>
                <a:tc>
                  <a:txBody>
                    <a:bodyPr/>
                    <a:lstStyle/>
                    <a:p>
                      <a:pPr algn="ctr"/>
                      <a:endParaRPr kumimoji="1" lang="ja-JP" altLang="en-US">
                        <a:latin typeface="Times"/>
                        <a:ea typeface="ＭＳ 明朝"/>
                        <a:cs typeface="Times"/>
                      </a:endParaRPr>
                    </a:p>
                  </a:txBody>
                  <a:tcPr>
                    <a:noFill/>
                  </a:tcPr>
                </a:tc>
                <a:tc>
                  <a:txBody>
                    <a:bodyPr/>
                    <a:lstStyle/>
                    <a:p>
                      <a:pPr algn="ctr"/>
                      <a:endParaRPr kumimoji="1" lang="ja-JP" altLang="en-US" dirty="0">
                        <a:latin typeface="Times"/>
                        <a:ea typeface="ＭＳ 明朝"/>
                        <a:cs typeface="Times"/>
                      </a:endParaRPr>
                    </a:p>
                  </a:txBody>
                  <a:tcPr>
                    <a:noFill/>
                  </a:tcPr>
                </a:tc>
              </a:tr>
              <a:tr h="370840">
                <a:tc>
                  <a:txBody>
                    <a:bodyPr/>
                    <a:lstStyle/>
                    <a:p>
                      <a:pPr algn="ctr"/>
                      <a:r>
                        <a:rPr lang="en-US" altLang="ja-JP" sz="1800" dirty="0" smtClean="0">
                          <a:latin typeface="Times"/>
                          <a:ea typeface="ＭＳ 明朝"/>
                          <a:cs typeface="Times"/>
                        </a:rPr>
                        <a:t>01101000</a:t>
                      </a:r>
                      <a:endParaRPr kumimoji="1" lang="ja-JP" altLang="en-US" dirty="0">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c>
                  <a:txBody>
                    <a:bodyPr/>
                    <a:lstStyle/>
                    <a:p>
                      <a:pPr algn="ctr"/>
                      <a:endParaRPr kumimoji="1" lang="ja-JP" altLang="en-US" dirty="0">
                        <a:latin typeface="Times"/>
                        <a:ea typeface="ＭＳ 明朝"/>
                        <a:cs typeface="Times"/>
                      </a:endParaRPr>
                    </a:p>
                  </a:txBody>
                  <a:tcPr>
                    <a:noFill/>
                  </a:tcPr>
                </a:tc>
                <a:tc>
                  <a:txBody>
                    <a:bodyPr/>
                    <a:lstStyle/>
                    <a:p>
                      <a:endParaRPr lang="ja-JP" altLang="en-US" dirty="0">
                        <a:latin typeface="Times"/>
                        <a:ea typeface="ＭＳ 明朝"/>
                        <a:cs typeface="Times"/>
                      </a:endParaRPr>
                    </a:p>
                  </a:txBody>
                  <a:tcPr>
                    <a:noFill/>
                  </a:tcPr>
                </a:tc>
                <a:tc>
                  <a:txBody>
                    <a:bodyPr/>
                    <a:lstStyle/>
                    <a:p>
                      <a:endParaRPr lang="ja-JP" altLang="en-US">
                        <a:latin typeface="Times"/>
                        <a:ea typeface="ＭＳ 明朝"/>
                        <a:cs typeface="Times"/>
                      </a:endParaRPr>
                    </a:p>
                  </a:txBody>
                  <a:tcPr>
                    <a:noFill/>
                  </a:tcPr>
                </a:tc>
                <a:tc>
                  <a:txBody>
                    <a:bodyPr/>
                    <a:lstStyle/>
                    <a:p>
                      <a:endParaRPr lang="ja-JP" altLang="en-US" dirty="0">
                        <a:latin typeface="Times"/>
                        <a:ea typeface="ＭＳ 明朝"/>
                        <a:cs typeface="Times"/>
                      </a:endParaRPr>
                    </a:p>
                  </a:txBody>
                  <a:tcPr>
                    <a:no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c>
                  <a:txBody>
                    <a:bodyPr/>
                    <a:lstStyle/>
                    <a:p>
                      <a:pPr algn="ctr"/>
                      <a:endParaRPr kumimoji="1" lang="ja-JP" altLang="en-US" dirty="0">
                        <a:latin typeface="Times"/>
                        <a:ea typeface="ＭＳ 明朝"/>
                        <a:cs typeface="Times"/>
                      </a:endParaRPr>
                    </a:p>
                  </a:txBody>
                  <a:tcPr>
                    <a:noFill/>
                  </a:tcPr>
                </a:tc>
                <a:tc>
                  <a:txBody>
                    <a:bodyPr/>
                    <a:lstStyle/>
                    <a:p>
                      <a:endParaRPr lang="ja-JP" altLang="en-US" dirty="0">
                        <a:latin typeface="Times"/>
                        <a:ea typeface="ＭＳ 明朝"/>
                        <a:cs typeface="Times"/>
                      </a:endParaRPr>
                    </a:p>
                  </a:txBody>
                  <a:tcPr>
                    <a:noFill/>
                  </a:tcPr>
                </a:tc>
                <a:tc>
                  <a:txBody>
                    <a:bodyPr/>
                    <a:lstStyle/>
                    <a:p>
                      <a:endParaRPr lang="ja-JP" altLang="en-US">
                        <a:latin typeface="Times"/>
                        <a:ea typeface="ＭＳ 明朝"/>
                        <a:cs typeface="Times"/>
                      </a:endParaRPr>
                    </a:p>
                  </a:txBody>
                  <a:tcPr>
                    <a:noFill/>
                  </a:tcPr>
                </a:tc>
                <a:tc>
                  <a:txBody>
                    <a:bodyPr/>
                    <a:lstStyle/>
                    <a:p>
                      <a:endParaRPr lang="ja-JP" altLang="en-US" dirty="0">
                        <a:latin typeface="Times"/>
                        <a:ea typeface="ＭＳ 明朝"/>
                        <a:cs typeface="Times"/>
                      </a:endParaRPr>
                    </a:p>
                  </a:txBody>
                  <a:tcPr>
                    <a:no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01110011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c>
                  <a:txBody>
                    <a:bodyPr/>
                    <a:lstStyle/>
                    <a:p>
                      <a:pPr algn="ctr"/>
                      <a:r>
                        <a:rPr kumimoji="1" lang="en-US" altLang="ja-JP" smtClean="0">
                          <a:latin typeface="+mn-ea"/>
                          <a:ea typeface="+mn-ea"/>
                          <a:cs typeface="Times"/>
                        </a:rPr>
                        <a:t>←</a:t>
                      </a:r>
                      <a:r>
                        <a:rPr kumimoji="1" lang="ja-JP" altLang="en-US" smtClean="0">
                          <a:latin typeface="+mn-ea"/>
                          <a:ea typeface="+mn-ea"/>
                          <a:cs typeface="Times"/>
                        </a:rPr>
                        <a:t>一致？</a:t>
                      </a:r>
                      <a:r>
                        <a:rPr kumimoji="1" lang="en-US" altLang="ja-JP" smtClean="0">
                          <a:latin typeface="+mn-ea"/>
                          <a:ea typeface="+mn-ea"/>
                          <a:cs typeface="Times"/>
                        </a:rPr>
                        <a:t>→</a:t>
                      </a:r>
                      <a:endParaRPr kumimoji="1" lang="ja-JP" altLang="en-US" dirty="0">
                        <a:latin typeface="+mn-ea"/>
                        <a:ea typeface="+mn-ea"/>
                        <a:cs typeface="Times"/>
                      </a:endParaRPr>
                    </a:p>
                  </a:txBody>
                  <a:tcPr>
                    <a:noFill/>
                  </a:tcPr>
                </a:tc>
                <a:tc>
                  <a:txBody>
                    <a:bodyPr/>
                    <a:lstStyle/>
                    <a:p>
                      <a:pPr algn="ctr"/>
                      <a:r>
                        <a:rPr lang="en-US" altLang="ja-JP" sz="1800" dirty="0" smtClean="0">
                          <a:latin typeface="Times"/>
                          <a:ea typeface="ＭＳ 明朝"/>
                          <a:cs typeface="Times"/>
                        </a:rPr>
                        <a:t>01010100</a:t>
                      </a:r>
                      <a:endParaRPr kumimoji="1" lang="ja-JP" altLang="en-US" dirty="0">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r>
              <a:tr h="370840">
                <a:tc>
                  <a:txBody>
                    <a:bodyPr/>
                    <a:lstStyle/>
                    <a:p>
                      <a:pPr algn="ctr"/>
                      <a:r>
                        <a:rPr lang="en-US" altLang="ja-JP" sz="1800" dirty="0" smtClean="0">
                          <a:latin typeface="Times"/>
                          <a:ea typeface="ＭＳ 明朝"/>
                          <a:cs typeface="Times"/>
                        </a:rPr>
                        <a:t>00100000</a:t>
                      </a: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c>
                  <a:txBody>
                    <a:bodyPr/>
                    <a:lstStyle/>
                    <a:p>
                      <a:pPr algn="ctr"/>
                      <a:r>
                        <a:rPr kumimoji="1" lang="en-US" altLang="ja-JP" smtClean="0">
                          <a:latin typeface="+mn-ea"/>
                          <a:ea typeface="+mn-ea"/>
                          <a:cs typeface="Times"/>
                        </a:rPr>
                        <a:t>←</a:t>
                      </a:r>
                      <a:r>
                        <a:rPr kumimoji="1" lang="ja-JP" altLang="en-US" smtClean="0">
                          <a:latin typeface="+mn-ea"/>
                          <a:ea typeface="+mn-ea"/>
                          <a:cs typeface="Times"/>
                        </a:rPr>
                        <a:t>一致？</a:t>
                      </a:r>
                      <a:r>
                        <a:rPr kumimoji="1" lang="en-US" altLang="ja-JP" smtClean="0">
                          <a:latin typeface="+mn-ea"/>
                          <a:ea typeface="+mn-ea"/>
                          <a:cs typeface="Times"/>
                        </a:rPr>
                        <a:t>→</a:t>
                      </a:r>
                      <a:endParaRPr kumimoji="1" lang="ja-JP" altLang="en-US" dirty="0">
                        <a:latin typeface="+mn-ea"/>
                        <a:ea typeface="+mn-ea"/>
                        <a:cs typeface="Times"/>
                      </a:endParaRPr>
                    </a:p>
                  </a:txBody>
                  <a:tcPr>
                    <a:noFill/>
                  </a:tcPr>
                </a:tc>
                <a:tc>
                  <a:txBody>
                    <a:bodyPr/>
                    <a:lstStyle/>
                    <a:p>
                      <a:pPr algn="ctr"/>
                      <a:r>
                        <a:rPr lang="en-US" altLang="ja-JP" sz="1800" dirty="0" smtClean="0">
                          <a:latin typeface="Times"/>
                          <a:ea typeface="ＭＳ 明朝"/>
                          <a:cs typeface="Times"/>
                        </a:rPr>
                        <a:t>01101000</a:t>
                      </a:r>
                      <a:endParaRPr kumimoji="1" lang="ja-JP" altLang="en-US" dirty="0">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c>
                  <a:txBody>
                    <a:bodyPr/>
                    <a:lstStyle/>
                    <a:p>
                      <a:pPr algn="ctr"/>
                      <a:r>
                        <a:rPr kumimoji="1" lang="en-US" altLang="ja-JP" smtClean="0">
                          <a:latin typeface="+mn-ea"/>
                          <a:ea typeface="+mn-ea"/>
                          <a:cs typeface="Times"/>
                        </a:rPr>
                        <a:t>←</a:t>
                      </a:r>
                      <a:r>
                        <a:rPr kumimoji="1" lang="ja-JP" altLang="en-US" smtClean="0">
                          <a:latin typeface="+mn-ea"/>
                          <a:ea typeface="+mn-ea"/>
                          <a:cs typeface="Times"/>
                        </a:rPr>
                        <a:t>一致？</a:t>
                      </a:r>
                      <a:r>
                        <a:rPr kumimoji="1" lang="en-US" altLang="ja-JP"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01110011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c>
                  <a:txBody>
                    <a:bodyPr/>
                    <a:lstStyle/>
                    <a:p>
                      <a:pPr algn="ctr"/>
                      <a:r>
                        <a:rPr kumimoji="1" lang="en-US" altLang="ja-JP" smtClean="0">
                          <a:latin typeface="+mn-ea"/>
                          <a:ea typeface="+mn-ea"/>
                          <a:cs typeface="Times"/>
                        </a:rPr>
                        <a:t>←</a:t>
                      </a:r>
                      <a:r>
                        <a:rPr kumimoji="1" lang="ja-JP" altLang="en-US" smtClean="0">
                          <a:latin typeface="+mn-ea"/>
                          <a:ea typeface="+mn-ea"/>
                          <a:cs typeface="Times"/>
                        </a:rPr>
                        <a:t>一致？</a:t>
                      </a:r>
                      <a:r>
                        <a:rPr kumimoji="1" lang="en-US" altLang="ja-JP"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01110011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01001011</a:t>
                      </a:r>
                      <a:endParaRPr kumimoji="1" lang="ja-JP" altLang="en-US" dirty="0">
                        <a:latin typeface="Times"/>
                        <a:ea typeface="ＭＳ 明朝"/>
                        <a:cs typeface="Times"/>
                      </a:endParaRPr>
                    </a:p>
                  </a:txBody>
                  <a:tcPr>
                    <a:solidFill>
                      <a:srgbClr val="FF0000">
                        <a:alpha val="25000"/>
                      </a:srgbClr>
                    </a:solidFill>
                  </a:tcPr>
                </a:tc>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00100000</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c>
                  <a:txBody>
                    <a:bodyPr/>
                    <a:lstStyle/>
                    <a:p>
                      <a:pPr algn="ctr"/>
                      <a:r>
                        <a:rPr kumimoji="1" lang="en-US" altLang="ja-JP" smtClean="0">
                          <a:latin typeface="+mn-ea"/>
                          <a:ea typeface="+mn-ea"/>
                          <a:cs typeface="Times"/>
                        </a:rPr>
                        <a:t>←</a:t>
                      </a:r>
                      <a:r>
                        <a:rPr kumimoji="1" lang="ja-JP" altLang="en-US" smtClean="0">
                          <a:latin typeface="+mn-ea"/>
                          <a:ea typeface="+mn-ea"/>
                          <a:cs typeface="Times"/>
                        </a:rPr>
                        <a:t>一致？</a:t>
                      </a:r>
                      <a:r>
                        <a:rPr kumimoji="1" lang="en-US" altLang="ja-JP" smtClean="0">
                          <a:latin typeface="+mn-ea"/>
                          <a:ea typeface="+mn-ea"/>
                          <a:cs typeface="Times"/>
                        </a:rPr>
                        <a:t>→</a:t>
                      </a:r>
                      <a:endParaRPr kumimoji="1" lang="ja-JP" altLang="en-US" dirty="0">
                        <a:latin typeface="+mn-ea"/>
                        <a:ea typeface="+mn-ea"/>
                        <a:cs typeface="Times"/>
                      </a:endParaRPr>
                    </a:p>
                  </a:txBody>
                  <a:tcPr>
                    <a:noFill/>
                  </a:tcPr>
                </a:tc>
                <a:tc>
                  <a:txBody>
                    <a:bodyPr/>
                    <a:lstStyle/>
                    <a:p>
                      <a:pPr algn="ctr"/>
                      <a:r>
                        <a:rPr lang="en-US" altLang="ja-JP" sz="1800" dirty="0" smtClean="0">
                          <a:latin typeface="Times"/>
                          <a:ea typeface="ＭＳ 明朝"/>
                          <a:cs typeface="Times"/>
                        </a:rPr>
                        <a:t>00100000</a:t>
                      </a: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algn="ctr"/>
                      <a:r>
                        <a:rPr lang="en-US" altLang="ja-JP" sz="1800" dirty="0" smtClean="0">
                          <a:latin typeface="Times"/>
                          <a:ea typeface="ＭＳ 明朝"/>
                          <a:cs typeface="Times"/>
                        </a:rPr>
                        <a:t>01000101</a:t>
                      </a:r>
                      <a:endParaRPr kumimoji="1" lang="ja-JP" altLang="en-US" dirty="0">
                        <a:latin typeface="Times"/>
                        <a:ea typeface="ＭＳ 明朝"/>
                        <a:cs typeface="Times"/>
                      </a:endParaRPr>
                    </a:p>
                  </a:txBody>
                  <a:tcPr>
                    <a:solidFill>
                      <a:srgbClr val="0000FF">
                        <a:alpha val="25000"/>
                      </a:srgbClr>
                    </a:solidFill>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cap="none" normalizeH="0" baseline="0" dirty="0" smtClean="0">
                          <a:ln>
                            <a:noFill/>
                          </a:ln>
                          <a:solidFill>
                            <a:srgbClr val="000000"/>
                          </a:solidFill>
                          <a:effectLst/>
                          <a:latin typeface="Times"/>
                          <a:ea typeface="ＭＳ 明朝"/>
                          <a:cs typeface="Times"/>
                        </a:rPr>
                        <a:t>01100001</a:t>
                      </a:r>
                      <a:endParaRPr kumimoji="1" lang="ja-JP" altLang="en-US" sz="1800" b="0" i="0" u="none" strike="noStrike" cap="none" normalizeH="0" baseline="0" dirty="0" smtClean="0">
                        <a:ln>
                          <a:noFill/>
                        </a:ln>
                        <a:solidFill>
                          <a:srgbClr val="000000"/>
                        </a:solidFill>
                        <a:effectLst/>
                        <a:latin typeface="Times"/>
                        <a:ea typeface="ＭＳ 明朝"/>
                        <a:cs typeface="Times"/>
                      </a:endParaRPr>
                    </a:p>
                  </a:txBody>
                  <a:tcPr>
                    <a:noFill/>
                  </a:tcPr>
                </a:tc>
                <a:tc>
                  <a:txBody>
                    <a:bodyPr/>
                    <a:lstStyle/>
                    <a:p>
                      <a:pPr algn="ctr"/>
                      <a:r>
                        <a:rPr kumimoji="1" lang="en-US" altLang="ja-JP" dirty="0" smtClean="0">
                          <a:latin typeface="Times"/>
                          <a:ea typeface="ＭＳ 明朝"/>
                          <a:cs typeface="Times"/>
                        </a:rPr>
                        <a:t>+</a:t>
                      </a:r>
                      <a:endParaRPr kumimoji="1" lang="ja-JP" altLang="en-US" dirty="0">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c>
                  <a:txBody>
                    <a:bodyPr/>
                    <a:lstStyle/>
                    <a:p>
                      <a:pPr algn="ctr"/>
                      <a:r>
                        <a:rPr kumimoji="1" lang="en-US" altLang="ja-JP" dirty="0" smtClean="0">
                          <a:latin typeface="+mn-ea"/>
                          <a:ea typeface="+mn-ea"/>
                          <a:cs typeface="Times"/>
                        </a:rPr>
                        <a:t>←</a:t>
                      </a:r>
                      <a:r>
                        <a:rPr kumimoji="1" lang="ja-JP" altLang="en-US" dirty="0" smtClean="0">
                          <a:latin typeface="+mn-ea"/>
                          <a:ea typeface="+mn-ea"/>
                          <a:cs typeface="Times"/>
                        </a:rPr>
                        <a:t>一致？</a:t>
                      </a:r>
                      <a:r>
                        <a:rPr kumimoji="1" lang="en-US" altLang="ja-JP" dirty="0" smtClean="0">
                          <a:latin typeface="+mn-ea"/>
                          <a:ea typeface="+mn-ea"/>
                          <a:cs typeface="Times"/>
                        </a:rPr>
                        <a:t>→</a:t>
                      </a:r>
                      <a:endParaRPr kumimoji="1" lang="ja-JP" altLang="en-US" dirty="0">
                        <a:latin typeface="+mn-ea"/>
                        <a:ea typeface="+mn-ea"/>
                        <a:cs typeface="Times"/>
                      </a:endParaRPr>
                    </a:p>
                  </a:txBody>
                  <a:tcP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Times"/>
                          <a:ea typeface="ＭＳ 明朝"/>
                          <a:cs typeface="Times"/>
                        </a:rPr>
                        <a:t>01101001</a:t>
                      </a:r>
                      <a:endParaRPr kumimoji="1" lang="ja-JP" altLang="en-US" sz="1800" b="0" i="0" u="none" strike="noStrike" cap="none" normalizeH="0" baseline="0" dirty="0">
                        <a:ln>
                          <a:noFill/>
                        </a:ln>
                        <a:solidFill>
                          <a:srgbClr val="000000"/>
                        </a:solidFill>
                        <a:effectLst/>
                        <a:latin typeface="Times"/>
                        <a:ea typeface="ＭＳ 明朝"/>
                        <a:cs typeface="Times"/>
                      </a:endParaRPr>
                    </a:p>
                  </a:txBody>
                  <a:tcPr>
                    <a:noFill/>
                  </a:tcPr>
                </a:tc>
                <a:tc>
                  <a:txBody>
                    <a:bodyPr/>
                    <a:lstStyle/>
                    <a:p>
                      <a:pPr algn="ctr"/>
                      <a:r>
                        <a:rPr kumimoji="1" lang="en-US" altLang="ja-JP" smtClean="0">
                          <a:latin typeface="Times"/>
                          <a:ea typeface="ＭＳ 明朝"/>
                          <a:cs typeface="Times"/>
                        </a:rPr>
                        <a:t>+</a:t>
                      </a:r>
                      <a:endParaRPr kumimoji="1" lang="ja-JP" altLang="en-US">
                        <a:latin typeface="Times"/>
                        <a:ea typeface="ＭＳ 明朝"/>
                        <a:cs typeface="Time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Times"/>
                          <a:ea typeface="ＭＳ 明朝"/>
                          <a:cs typeface="Times"/>
                        </a:rPr>
                        <a:t>01011001</a:t>
                      </a:r>
                    </a:p>
                  </a:txBody>
                  <a:tcPr>
                    <a:solidFill>
                      <a:srgbClr val="FFFF00">
                        <a:alpha val="25000"/>
                      </a:srgbClr>
                    </a:solidFill>
                  </a:tcPr>
                </a:tc>
              </a:tr>
            </a:tbl>
          </a:graphicData>
        </a:graphic>
      </p:graphicFrame>
      <p:sp>
        <p:nvSpPr>
          <p:cNvPr id="4" name="テキスト ボックス 3"/>
          <p:cNvSpPr txBox="1"/>
          <p:nvPr/>
        </p:nvSpPr>
        <p:spPr>
          <a:xfrm>
            <a:off x="1259632" y="1700808"/>
            <a:ext cx="6967773" cy="830997"/>
          </a:xfrm>
          <a:prstGeom prst="rect">
            <a:avLst/>
          </a:prstGeom>
          <a:noFill/>
        </p:spPr>
        <p:txBody>
          <a:bodyPr wrap="none" rtlCol="0">
            <a:spAutoFit/>
          </a:bodyPr>
          <a:lstStyle/>
          <a:p>
            <a:r>
              <a:rPr lang="ja-JP" altLang="en-US" dirty="0" smtClean="0">
                <a:latin typeface="+mn-ea"/>
                <a:ea typeface="+mn-ea"/>
              </a:rPr>
              <a:t>左右が一致する確率は</a:t>
            </a:r>
            <a:r>
              <a:rPr lang="ja-JP" altLang="en-US" dirty="0" smtClean="0">
                <a:solidFill>
                  <a:schemeClr val="accent2"/>
                </a:solidFill>
                <a:latin typeface="+mn-ea"/>
                <a:ea typeface="+mn-ea"/>
              </a:rPr>
              <a:t>英語</a:t>
            </a:r>
            <a:r>
              <a:rPr lang="ja-JP" altLang="en-US" dirty="0" smtClean="0">
                <a:latin typeface="+mn-ea"/>
                <a:ea typeface="+mn-ea"/>
              </a:rPr>
              <a:t>の文字が一致する確率．</a:t>
            </a:r>
            <a:endParaRPr lang="en-US" altLang="ja-JP" dirty="0" smtClean="0">
              <a:latin typeface="+mn-ea"/>
              <a:ea typeface="+mn-ea"/>
            </a:endParaRPr>
          </a:p>
          <a:p>
            <a:r>
              <a:rPr lang="ja-JP" altLang="en-US" dirty="0" smtClean="0">
                <a:latin typeface="+mn-ea"/>
                <a:ea typeface="+mn-ea"/>
              </a:rPr>
              <a:t>出現頻度の偏りのため高くなる</a:t>
            </a:r>
            <a:r>
              <a:rPr lang="en-US" altLang="ja-JP" dirty="0" smtClean="0">
                <a:latin typeface="+mn-ea"/>
                <a:ea typeface="+mn-ea"/>
              </a:rPr>
              <a:t> (</a:t>
            </a:r>
            <a:r>
              <a:rPr lang="ja-JP" altLang="en-US" dirty="0" smtClean="0">
                <a:latin typeface="+mn-ea"/>
                <a:ea typeface="+mn-ea"/>
              </a:rPr>
              <a:t>約</a:t>
            </a:r>
            <a:r>
              <a:rPr lang="en-US" altLang="ja-JP" dirty="0" smtClean="0">
                <a:solidFill>
                  <a:srgbClr val="FF0000"/>
                </a:solidFill>
                <a:latin typeface="+mn-ea"/>
                <a:ea typeface="+mn-ea"/>
              </a:rPr>
              <a:t>6</a:t>
            </a:r>
            <a:r>
              <a:rPr lang="en-US" altLang="ja-JP" dirty="0" smtClean="0">
                <a:latin typeface="+mn-ea"/>
                <a:ea typeface="+mn-ea"/>
              </a:rPr>
              <a:t>%)</a:t>
            </a:r>
            <a:endParaRPr kumimoji="1" lang="ja-JP" altLang="en-US" dirty="0">
              <a:latin typeface="+mn-ea"/>
              <a:ea typeface="+mn-ea"/>
            </a:endParaRPr>
          </a:p>
        </p:txBody>
      </p:sp>
      <p:grpSp>
        <p:nvGrpSpPr>
          <p:cNvPr id="5" name="図形グループ 4"/>
          <p:cNvGrpSpPr/>
          <p:nvPr/>
        </p:nvGrpSpPr>
        <p:grpSpPr>
          <a:xfrm>
            <a:off x="2195736" y="3356992"/>
            <a:ext cx="6413952" cy="3024336"/>
            <a:chOff x="2195736" y="3356992"/>
            <a:chExt cx="6413952" cy="3024336"/>
          </a:xfrm>
        </p:grpSpPr>
        <p:sp>
          <p:nvSpPr>
            <p:cNvPr id="3" name="正方形/長方形 2"/>
            <p:cNvSpPr/>
            <p:nvPr/>
          </p:nvSpPr>
          <p:spPr>
            <a:xfrm>
              <a:off x="2195736" y="4005064"/>
              <a:ext cx="1656184" cy="2376264"/>
            </a:xfrm>
            <a:prstGeom prst="rect">
              <a:avLst/>
            </a:prstGeom>
            <a:solidFill>
              <a:schemeClr val="bg1"/>
            </a:solidFill>
            <a:ln>
              <a:noFill/>
            </a:ln>
            <a:effectLst/>
            <a:scene3d>
              <a:camera prst="orthographicFront">
                <a:rot lat="0" lon="0" rev="0"/>
              </a:camera>
              <a:lightRig rig="flat" dir="tl">
                <a:rot lat="0" lon="0" rev="6360000"/>
              </a:lightRig>
            </a:scene3d>
            <a:sp3d prstMaterial="fla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6588224" y="4005064"/>
              <a:ext cx="1440160" cy="2304256"/>
            </a:xfrm>
            <a:prstGeom prst="rect">
              <a:avLst/>
            </a:prstGeom>
            <a:solidFill>
              <a:schemeClr val="bg1"/>
            </a:solidFill>
            <a:ln>
              <a:noFill/>
            </a:ln>
            <a:effectLst/>
            <a:scene3d>
              <a:camera prst="orthographicFront">
                <a:rot lat="0" lon="0" rev="0"/>
              </a:camera>
              <a:lightRig rig="flat" dir="tl">
                <a:rot lat="0" lon="0" rev="6360000"/>
              </a:lightRig>
            </a:scene3d>
            <a:sp3d prstMaterial="fla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5364088" y="3356992"/>
              <a:ext cx="3245600" cy="461665"/>
            </a:xfrm>
            <a:prstGeom prst="rect">
              <a:avLst/>
            </a:prstGeom>
            <a:noFill/>
          </p:spPr>
          <p:txBody>
            <a:bodyPr wrap="none" rtlCol="0">
              <a:spAutoFit/>
            </a:bodyPr>
            <a:lstStyle/>
            <a:p>
              <a:r>
                <a:rPr lang="ja-JP" altLang="en-US" dirty="0" smtClean="0">
                  <a:solidFill>
                    <a:srgbClr val="FF0000"/>
                  </a:solidFill>
                  <a:latin typeface="+mn-ea"/>
                  <a:ea typeface="+mn-ea"/>
                </a:rPr>
                <a:t>同じものを足すと消える</a:t>
              </a:r>
              <a:endParaRPr kumimoji="1" lang="ja-JP" altLang="en-US" dirty="0">
                <a:solidFill>
                  <a:srgbClr val="FF0000"/>
                </a:solidFill>
                <a:latin typeface="+mn-ea"/>
                <a:ea typeface="+mn-ea"/>
              </a:endParaRPr>
            </a:p>
          </p:txBody>
        </p:sp>
      </p:grpSp>
    </p:spTree>
    <p:extLst>
      <p:ext uri="{BB962C8B-B14F-4D97-AF65-F5344CB8AC3E}">
        <p14:creationId xmlns:p14="http://schemas.microsoft.com/office/powerpoint/2010/main" val="391165250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8031C93E-A442-D54F-9D34-1F3E335F0EDE}" type="slidenum">
              <a:rPr lang="en-US" altLang="ja-JP" smtClean="0"/>
              <a:pPr>
                <a:defRPr/>
              </a:pPr>
              <a:t>28</a:t>
            </a:fld>
            <a:endParaRPr lang="en-US" altLang="ja-JP"/>
          </a:p>
        </p:txBody>
      </p:sp>
      <p:sp>
        <p:nvSpPr>
          <p:cNvPr id="4" name="タイトル 3"/>
          <p:cNvSpPr>
            <a:spLocks noGrp="1"/>
          </p:cNvSpPr>
          <p:nvPr>
            <p:ph type="title"/>
          </p:nvPr>
        </p:nvSpPr>
        <p:spPr/>
        <p:txBody>
          <a:bodyPr/>
          <a:lstStyle/>
          <a:p>
            <a:r>
              <a:rPr lang="ja-JP" altLang="en-US" dirty="0" smtClean="0"/>
              <a:t>シフト量と一致確率</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581787038"/>
              </p:ext>
            </p:extLst>
          </p:nvPr>
        </p:nvGraphicFramePr>
        <p:xfrm>
          <a:off x="871538" y="2674938"/>
          <a:ext cx="6868814" cy="3451225"/>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539552" y="2391271"/>
            <a:ext cx="1415772" cy="461665"/>
          </a:xfrm>
          <a:prstGeom prst="rect">
            <a:avLst/>
          </a:prstGeom>
          <a:noFill/>
        </p:spPr>
        <p:txBody>
          <a:bodyPr wrap="none" rtlCol="0">
            <a:spAutoFit/>
          </a:bodyPr>
          <a:lstStyle/>
          <a:p>
            <a:r>
              <a:rPr kumimoji="1" lang="ja-JP" altLang="en-US" dirty="0" smtClean="0">
                <a:latin typeface="+mn-ea"/>
                <a:ea typeface="+mn-ea"/>
              </a:rPr>
              <a:t>一致確率</a:t>
            </a:r>
            <a:endParaRPr kumimoji="1" lang="ja-JP" altLang="en-US" dirty="0">
              <a:latin typeface="+mn-ea"/>
              <a:ea typeface="+mn-ea"/>
            </a:endParaRPr>
          </a:p>
        </p:txBody>
      </p:sp>
      <p:sp>
        <p:nvSpPr>
          <p:cNvPr id="7" name="テキスト ボックス 6"/>
          <p:cNvSpPr txBox="1"/>
          <p:nvPr/>
        </p:nvSpPr>
        <p:spPr>
          <a:xfrm>
            <a:off x="7596336" y="5589240"/>
            <a:ext cx="1197764" cy="461665"/>
          </a:xfrm>
          <a:prstGeom prst="rect">
            <a:avLst/>
          </a:prstGeom>
          <a:noFill/>
        </p:spPr>
        <p:txBody>
          <a:bodyPr wrap="none" rtlCol="0">
            <a:spAutoFit/>
          </a:bodyPr>
          <a:lstStyle/>
          <a:p>
            <a:r>
              <a:rPr kumimoji="1" lang="ja-JP" altLang="en-US" dirty="0" smtClean="0">
                <a:latin typeface="+mn-ea"/>
                <a:ea typeface="+mn-ea"/>
              </a:rPr>
              <a:t>シフト量</a:t>
            </a:r>
            <a:endParaRPr kumimoji="1" lang="ja-JP" altLang="en-US" dirty="0">
              <a:latin typeface="+mn-ea"/>
              <a:ea typeface="+mn-ea"/>
            </a:endParaRPr>
          </a:p>
        </p:txBody>
      </p:sp>
      <p:sp>
        <p:nvSpPr>
          <p:cNvPr id="8" name="テキスト ボックス 7"/>
          <p:cNvSpPr txBox="1"/>
          <p:nvPr/>
        </p:nvSpPr>
        <p:spPr>
          <a:xfrm>
            <a:off x="3059832" y="2348880"/>
            <a:ext cx="3005951" cy="461665"/>
          </a:xfrm>
          <a:prstGeom prst="rect">
            <a:avLst/>
          </a:prstGeom>
          <a:noFill/>
        </p:spPr>
        <p:txBody>
          <a:bodyPr wrap="none" rtlCol="0">
            <a:spAutoFit/>
          </a:bodyPr>
          <a:lstStyle/>
          <a:p>
            <a:r>
              <a:rPr kumimoji="1" lang="ja-JP" altLang="en-US" dirty="0" smtClean="0">
                <a:latin typeface="+mn-ea"/>
                <a:ea typeface="+mn-ea"/>
              </a:rPr>
              <a:t>キーの長さが</a:t>
            </a:r>
            <a:r>
              <a:rPr kumimoji="1" lang="en-US" altLang="ja-JP" dirty="0" smtClean="0">
                <a:latin typeface="+mn-ea"/>
                <a:ea typeface="+mn-ea"/>
              </a:rPr>
              <a:t> 3 </a:t>
            </a:r>
            <a:r>
              <a:rPr kumimoji="1" lang="ja-JP" altLang="en-US" dirty="0" smtClean="0">
                <a:latin typeface="+mn-ea"/>
                <a:ea typeface="+mn-ea"/>
              </a:rPr>
              <a:t>のとき</a:t>
            </a:r>
            <a:endParaRPr kumimoji="1" lang="ja-JP" altLang="en-US" dirty="0">
              <a:latin typeface="+mn-ea"/>
              <a:ea typeface="+mn-ea"/>
            </a:endParaRPr>
          </a:p>
        </p:txBody>
      </p:sp>
    </p:spTree>
    <p:extLst>
      <p:ext uri="{BB962C8B-B14F-4D97-AF65-F5344CB8AC3E}">
        <p14:creationId xmlns:p14="http://schemas.microsoft.com/office/powerpoint/2010/main" val="106885981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rrowheads="1"/>
          </p:cNvSpPr>
          <p:nvPr>
            <p:ph type="title"/>
          </p:nvPr>
        </p:nvSpPr>
        <p:spPr/>
        <p:txBody>
          <a:bodyPr/>
          <a:lstStyle/>
          <a:p>
            <a:r>
              <a:rPr lang="en-US" altLang="ja-JP" dirty="0">
                <a:latin typeface="+mj-ea"/>
                <a:cs typeface="ＭＳ Ｐゴシック" charset="0"/>
              </a:rPr>
              <a:t>ASCII 7bit code</a:t>
            </a:r>
          </a:p>
        </p:txBody>
      </p:sp>
      <p:sp>
        <p:nvSpPr>
          <p:cNvPr id="2" name="スライド番号プレースホルダー 1"/>
          <p:cNvSpPr>
            <a:spLocks noGrp="1"/>
          </p:cNvSpPr>
          <p:nvPr>
            <p:ph type="sldNum" sz="quarter" idx="12"/>
          </p:nvPr>
        </p:nvSpPr>
        <p:spPr/>
        <p:txBody>
          <a:bodyPr/>
          <a:lstStyle/>
          <a:p>
            <a:pPr>
              <a:defRPr/>
            </a:pPr>
            <a:fld id="{CE37719E-C915-DE42-A38D-210E3FE0E6EB}" type="slidenum">
              <a:rPr lang="en-US" altLang="ja-JP" smtClean="0"/>
              <a:pPr>
                <a:defRPr/>
              </a:pPr>
              <a:t>29</a:t>
            </a:fld>
            <a:endParaRPr lang="en-US" altLang="ja-JP"/>
          </a:p>
        </p:txBody>
      </p:sp>
      <p:graphicFrame>
        <p:nvGraphicFramePr>
          <p:cNvPr id="48288" name="Group 160"/>
          <p:cNvGraphicFramePr>
            <a:graphicFrameLocks noGrp="1"/>
          </p:cNvGraphicFramePr>
          <p:nvPr/>
        </p:nvGraphicFramePr>
        <p:xfrm>
          <a:off x="533400" y="1676400"/>
          <a:ext cx="8126413" cy="4754802"/>
        </p:xfrm>
        <a:graphic>
          <a:graphicData uri="http://schemas.openxmlformats.org/drawingml/2006/table">
            <a:tbl>
              <a:tblPr/>
              <a:tblGrid>
                <a:gridCol w="373063"/>
                <a:gridCol w="1200150"/>
                <a:gridCol w="398462"/>
                <a:gridCol w="1200150"/>
                <a:gridCol w="373063"/>
                <a:gridCol w="1182687"/>
                <a:gridCol w="374650"/>
                <a:gridCol w="1165225"/>
                <a:gridCol w="723900"/>
                <a:gridCol w="1135063"/>
              </a:tblGrid>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A</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01000001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N</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01001110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a</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000000"/>
                          </a:solidFill>
                          <a:effectLst/>
                          <a:latin typeface="ＭＳ ゴシック" charset="0"/>
                          <a:ea typeface="ＭＳ ゴシック" charset="0"/>
                          <a:cs typeface="ＭＳ ゴシック" charset="0"/>
                        </a:rPr>
                        <a:t>01100001</a:t>
                      </a:r>
                      <a:endParaRPr kumimoji="1" lang="ja-JP" altLang="en-US" sz="1800" b="0" i="0" u="none" strike="noStrike" cap="none" normalizeH="0" baseline="0" dirty="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n</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rPr>
                        <a:t>空白</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00100000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2"/>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B</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01000010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O</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01001111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b</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01100010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o</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01101111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00101110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C</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01000011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P</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c</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01100011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p</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D</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01000100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Q</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01010001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d</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01100100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q</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01110001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E</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01000101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R</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e</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01100101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r</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00110001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F</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01000110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S</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01010011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f</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01100110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s</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01110011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2</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G</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01000111</a:t>
                      </a: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T</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01010100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g</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01100111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t</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01110100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3</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00110011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H</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01001000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U</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01010101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h</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u</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01110101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4</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00110100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I</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01001001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V</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i</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01101001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v</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5</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00110101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J</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01001010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W</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01010111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j</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w</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01110111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6</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00110110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K</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000000"/>
                          </a:solidFill>
                          <a:effectLst/>
                          <a:latin typeface="ＭＳ ゴシック" charset="0"/>
                          <a:ea typeface="ＭＳ ゴシック" charset="0"/>
                          <a:cs typeface="ＭＳ ゴシック" charset="0"/>
                        </a:rPr>
                        <a:t>01001011</a:t>
                      </a:r>
                      <a:endParaRPr kumimoji="1" lang="ja-JP" altLang="en-US" sz="1800" b="0" i="0" u="none" strike="noStrike" cap="none" normalizeH="0" baseline="0" dirty="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X</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01011000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k</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01101011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x</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01111000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7</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00110111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L</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01001100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Y</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000000"/>
                          </a:solidFill>
                          <a:effectLst/>
                          <a:latin typeface="ＭＳ ゴシック" charset="0"/>
                          <a:ea typeface="ＭＳ ゴシック" charset="0"/>
                          <a:cs typeface="ＭＳ ゴシック" charset="0"/>
                        </a:rPr>
                        <a:t>01011001</a:t>
                      </a:r>
                      <a:endParaRPr kumimoji="1" lang="ja-JP" altLang="en-US" sz="1800" b="0" i="0" u="none" strike="noStrike" cap="none" normalizeH="0" baseline="0" dirty="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l</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01101100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y</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01111001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8</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00111000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5EE"/>
                    </a:solidFill>
                  </a:tcPr>
                </a:tc>
              </a:tr>
              <a:tr h="36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M</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01001101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Z</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01011010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m</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01101101</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z</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01111010</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ＭＳ ゴシック" charset="0"/>
                          <a:ea typeface="ＭＳ ゴシック" charset="0"/>
                          <a:cs typeface="ＭＳ ゴシック" charset="0"/>
                        </a:rPr>
                        <a:t>9</a:t>
                      </a:r>
                      <a:endParaRPr kumimoji="1" lang="ja-JP" altLang="en-US" sz="1800" b="0" i="0" u="none" strike="noStrike" cap="none" normalizeH="0" baseline="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000000"/>
                          </a:solidFill>
                          <a:effectLst/>
                          <a:latin typeface="ＭＳ ゴシック" charset="0"/>
                          <a:ea typeface="ＭＳ ゴシック" charset="0"/>
                          <a:cs typeface="ＭＳ ゴシック" charset="0"/>
                        </a:rPr>
                        <a:t>00111001</a:t>
                      </a:r>
                      <a:endParaRPr kumimoji="1" lang="ja-JP" altLang="en-US" sz="1800" b="0" i="0" u="none" strike="noStrike" cap="none" normalizeH="0" baseline="0" dirty="0">
                        <a:ln>
                          <a:noFill/>
                        </a:ln>
                        <a:solidFill>
                          <a:srgbClr val="000000"/>
                        </a:solidFill>
                        <a:effectLst/>
                        <a:latin typeface="ＭＳ ゴシック" charset="0"/>
                        <a:ea typeface="ＭＳ ゴシック" charset="0"/>
                        <a:cs typeface="ＭＳ ゴシック" charset="0"/>
                      </a:endParaRP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FF3F7"/>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675467"/>
            <a:ext cx="7408333" cy="753533"/>
          </a:xfrm>
        </p:spPr>
        <p:txBody>
          <a:bodyPr/>
          <a:lstStyle/>
          <a:p>
            <a:r>
              <a:rPr lang="ja-JP" altLang="en-US" dirty="0" smtClean="0"/>
              <a:t>戦争に使いそうだから戦国時代</a:t>
            </a:r>
            <a:r>
              <a:rPr kumimoji="1" lang="ja-JP" altLang="en-US" dirty="0" smtClean="0"/>
              <a:t>？</a:t>
            </a:r>
            <a:endParaRPr kumimoji="1" lang="ja-JP" altLang="en-US" dirty="0"/>
          </a:p>
        </p:txBody>
      </p:sp>
      <p:sp>
        <p:nvSpPr>
          <p:cNvPr id="7" name="スライド番号プレースホルダー 6"/>
          <p:cNvSpPr>
            <a:spLocks noGrp="1"/>
          </p:cNvSpPr>
          <p:nvPr>
            <p:ph type="sldNum" sz="quarter" idx="12"/>
          </p:nvPr>
        </p:nvSpPr>
        <p:spPr/>
        <p:txBody>
          <a:bodyPr/>
          <a:lstStyle/>
          <a:p>
            <a:pPr>
              <a:defRPr/>
            </a:pPr>
            <a:fld id="{8031C93E-A442-D54F-9D34-1F3E335F0EDE}" type="slidenum">
              <a:rPr lang="en-US" altLang="ja-JP" smtClean="0"/>
              <a:pPr>
                <a:defRPr/>
              </a:pPr>
              <a:t>3</a:t>
            </a:fld>
            <a:endParaRPr lang="en-US" altLang="ja-JP"/>
          </a:p>
        </p:txBody>
      </p:sp>
      <p:sp>
        <p:nvSpPr>
          <p:cNvPr id="3" name="タイトル 2"/>
          <p:cNvSpPr>
            <a:spLocks noGrp="1"/>
          </p:cNvSpPr>
          <p:nvPr>
            <p:ph type="title"/>
          </p:nvPr>
        </p:nvSpPr>
        <p:spPr/>
        <p:txBody>
          <a:bodyPr/>
          <a:lstStyle/>
          <a:p>
            <a:r>
              <a:rPr kumimoji="1" lang="ja-JP" altLang="en-US" dirty="0" smtClean="0"/>
              <a:t>暗号っていつからあるの？</a:t>
            </a:r>
            <a:endParaRPr kumimoji="1" lang="ja-JP" altLang="en-US" dirty="0"/>
          </a:p>
        </p:txBody>
      </p:sp>
      <p:pic>
        <p:nvPicPr>
          <p:cNvPr id="5" name="図 4" descr="kawanakajima.jpg"/>
          <p:cNvPicPr>
            <a:picLocks noChangeAspect="1"/>
          </p:cNvPicPr>
          <p:nvPr/>
        </p:nvPicPr>
        <p:blipFill>
          <a:blip r:embed="rId3"/>
          <a:stretch>
            <a:fillRect/>
          </a:stretch>
        </p:blipFill>
        <p:spPr>
          <a:xfrm>
            <a:off x="1066800" y="3161211"/>
            <a:ext cx="5562600" cy="2850831"/>
          </a:xfrm>
          <a:prstGeom prst="rect">
            <a:avLst/>
          </a:prstGeom>
        </p:spPr>
      </p:pic>
      <p:sp>
        <p:nvSpPr>
          <p:cNvPr id="6" name="テキスト ボックス 5"/>
          <p:cNvSpPr txBox="1"/>
          <p:nvPr/>
        </p:nvSpPr>
        <p:spPr>
          <a:xfrm>
            <a:off x="6781800" y="5486400"/>
            <a:ext cx="2057400" cy="584776"/>
          </a:xfrm>
          <a:prstGeom prst="rect">
            <a:avLst/>
          </a:prstGeom>
          <a:noFill/>
        </p:spPr>
        <p:txBody>
          <a:bodyPr wrap="square" rtlCol="0">
            <a:spAutoFit/>
          </a:bodyPr>
          <a:lstStyle/>
          <a:p>
            <a:r>
              <a:rPr lang="ja-JP" altLang="en-US" sz="1600" dirty="0" smtClean="0"/>
              <a:t>「川中島合戦図屏風」</a:t>
            </a:r>
            <a:endParaRPr kumimoji="1" lang="en-US" altLang="ja-JP" sz="1600" dirty="0" smtClean="0"/>
          </a:p>
          <a:p>
            <a:r>
              <a:rPr kumimoji="1" lang="ja-JP" altLang="en-US" sz="1600" dirty="0" smtClean="0"/>
              <a:t>米沢市上杉博物館</a:t>
            </a:r>
            <a:endParaRPr kumimoji="1" lang="ja-JP" altLang="en-US" sz="1600" dirty="0"/>
          </a:p>
        </p:txBody>
      </p:sp>
    </p:spTree>
    <p:extLst>
      <p:ext uri="{BB962C8B-B14F-4D97-AF65-F5344CB8AC3E}">
        <p14:creationId xmlns:p14="http://schemas.microsoft.com/office/powerpoint/2010/main" val="36613061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675467"/>
            <a:ext cx="3699933" cy="3417829"/>
          </a:xfrm>
        </p:spPr>
        <p:txBody>
          <a:bodyPr>
            <a:normAutofit/>
          </a:bodyPr>
          <a:lstStyle/>
          <a:p>
            <a:r>
              <a:rPr lang="ja-JP" altLang="en-US" dirty="0" smtClean="0"/>
              <a:t>入試問題でよく出るアレ</a:t>
            </a:r>
            <a:endParaRPr lang="en-US" altLang="ja-JP" dirty="0" smtClean="0"/>
          </a:p>
          <a:p>
            <a:r>
              <a:rPr lang="ja-JP" altLang="en-US" dirty="0" smtClean="0"/>
              <a:t>「てきあり」</a:t>
            </a:r>
            <a:r>
              <a:rPr lang="en-US" altLang="ja-JP" dirty="0" smtClean="0"/>
              <a:t>→</a:t>
            </a:r>
            <a:r>
              <a:rPr lang="ja-JP" altLang="en-US" dirty="0" smtClean="0">
                <a:solidFill>
                  <a:schemeClr val="tx1"/>
                </a:solidFill>
              </a:rPr>
              <a:t>七</a:t>
            </a:r>
            <a:r>
              <a:rPr lang="ja-JP" altLang="en-US" dirty="0" smtClean="0"/>
              <a:t>五</a:t>
            </a:r>
            <a:r>
              <a:rPr lang="ja-JP" altLang="en-US" dirty="0" smtClean="0">
                <a:solidFill>
                  <a:srgbClr val="000000"/>
                </a:solidFill>
              </a:rPr>
              <a:t>三</a:t>
            </a:r>
            <a:r>
              <a:rPr lang="ja-JP" altLang="en-US" dirty="0" smtClean="0"/>
              <a:t>六</a:t>
            </a:r>
            <a:r>
              <a:rPr lang="ja-JP" altLang="en-US" dirty="0" smtClean="0">
                <a:solidFill>
                  <a:srgbClr val="000000"/>
                </a:solidFill>
              </a:rPr>
              <a:t>一</a:t>
            </a:r>
            <a:r>
              <a:rPr lang="ja-JP" altLang="en-US" dirty="0" smtClean="0"/>
              <a:t>六</a:t>
            </a:r>
            <a:r>
              <a:rPr lang="ja-JP" altLang="en-US" dirty="0" smtClean="0">
                <a:solidFill>
                  <a:srgbClr val="000000"/>
                </a:solidFill>
              </a:rPr>
              <a:t>二</a:t>
            </a:r>
            <a:r>
              <a:rPr lang="ja-JP" altLang="en-US" dirty="0" smtClean="0"/>
              <a:t>二</a:t>
            </a:r>
            <a:endParaRPr lang="en-US" altLang="ja-JP" dirty="0" smtClean="0"/>
          </a:p>
          <a:p>
            <a:r>
              <a:rPr lang="ja-JP" altLang="en-US" dirty="0" smtClean="0"/>
              <a:t>規則が知られていると暗号にならない</a:t>
            </a:r>
            <a:endParaRPr lang="en-US" altLang="ja-JP" dirty="0" smtClean="0"/>
          </a:p>
          <a:p>
            <a:r>
              <a:rPr lang="ja-JP" altLang="en-US" dirty="0"/>
              <a:t>一から七を和歌の下の句で指定して秘密に</a:t>
            </a:r>
            <a:r>
              <a:rPr lang="ja-JP" altLang="en-US" dirty="0" smtClean="0"/>
              <a:t>する</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8031C93E-A442-D54F-9D34-1F3E335F0EDE}" type="slidenum">
              <a:rPr lang="en-US" altLang="ja-JP" smtClean="0"/>
              <a:pPr>
                <a:defRPr/>
              </a:pPr>
              <a:t>4</a:t>
            </a:fld>
            <a:endParaRPr lang="en-US" altLang="ja-JP"/>
          </a:p>
        </p:txBody>
      </p:sp>
      <p:sp>
        <p:nvSpPr>
          <p:cNvPr id="3" name="タイトル 2"/>
          <p:cNvSpPr>
            <a:spLocks noGrp="1"/>
          </p:cNvSpPr>
          <p:nvPr>
            <p:ph type="title"/>
          </p:nvPr>
        </p:nvSpPr>
        <p:spPr/>
        <p:txBody>
          <a:bodyPr>
            <a:normAutofit/>
          </a:bodyPr>
          <a:lstStyle/>
          <a:p>
            <a:r>
              <a:rPr kumimoji="1" lang="ja-JP" altLang="en-US" dirty="0" smtClean="0">
                <a:latin typeface="+mj-ea"/>
              </a:rPr>
              <a:t>上杉謙信の暗号</a:t>
            </a:r>
            <a:r>
              <a:rPr lang="ja-JP" altLang="en-US" dirty="0" smtClean="0">
                <a:latin typeface="+mj-ea"/>
              </a:rPr>
              <a:t>（</a:t>
            </a:r>
            <a:r>
              <a:rPr lang="en-US" altLang="ja-JP" dirty="0" smtClean="0">
                <a:latin typeface="+mj-ea"/>
              </a:rPr>
              <a:t>16 </a:t>
            </a:r>
            <a:r>
              <a:rPr lang="ja-JP" altLang="en-US" dirty="0" smtClean="0">
                <a:latin typeface="+mj-ea"/>
              </a:rPr>
              <a:t>世紀）</a:t>
            </a:r>
            <a:endParaRPr kumimoji="1" lang="ja-JP" altLang="en-US" dirty="0">
              <a:latin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4201209495"/>
              </p:ext>
            </p:extLst>
          </p:nvPr>
        </p:nvGraphicFramePr>
        <p:xfrm>
          <a:off x="5285584" y="2819400"/>
          <a:ext cx="3477416" cy="2966720"/>
        </p:xfrm>
        <a:graphic>
          <a:graphicData uri="http://schemas.openxmlformats.org/drawingml/2006/table">
            <a:tbl>
              <a:tblPr firstRow="1" bandRow="1">
                <a:tableStyleId>{5C22544A-7EE6-4342-B048-85BDC9FD1C3A}</a:tableStyleId>
              </a:tblPr>
              <a:tblGrid>
                <a:gridCol w="434677"/>
                <a:gridCol w="434677"/>
                <a:gridCol w="434677"/>
                <a:gridCol w="434677"/>
                <a:gridCol w="434677"/>
                <a:gridCol w="434677"/>
                <a:gridCol w="434677"/>
                <a:gridCol w="434677"/>
              </a:tblGrid>
              <a:tr h="370840">
                <a:tc>
                  <a:txBody>
                    <a:bodyPr/>
                    <a:lstStyle/>
                    <a:p>
                      <a:pPr algn="ctr"/>
                      <a:r>
                        <a:rPr kumimoji="1" lang="ja-JP" altLang="en-US" dirty="0" smtClean="0"/>
                        <a:t>七</a:t>
                      </a:r>
                      <a:endParaRPr kumimoji="1" lang="ja-JP" altLang="en-US" dirty="0"/>
                    </a:p>
                  </a:txBody>
                  <a:tcPr/>
                </a:tc>
                <a:tc>
                  <a:txBody>
                    <a:bodyPr/>
                    <a:lstStyle/>
                    <a:p>
                      <a:pPr algn="ctr"/>
                      <a:r>
                        <a:rPr kumimoji="1" lang="ja-JP" altLang="en-US" dirty="0" smtClean="0"/>
                        <a:t>六</a:t>
                      </a:r>
                      <a:endParaRPr kumimoji="1" lang="ja-JP" altLang="en-US" dirty="0"/>
                    </a:p>
                  </a:txBody>
                  <a:tcPr/>
                </a:tc>
                <a:tc>
                  <a:txBody>
                    <a:bodyPr/>
                    <a:lstStyle/>
                    <a:p>
                      <a:pPr algn="ctr"/>
                      <a:r>
                        <a:rPr kumimoji="1" lang="ja-JP" altLang="en-US" dirty="0" smtClean="0"/>
                        <a:t>五</a:t>
                      </a:r>
                      <a:endParaRPr kumimoji="1" lang="ja-JP" altLang="en-US" dirty="0"/>
                    </a:p>
                  </a:txBody>
                  <a:tcPr/>
                </a:tc>
                <a:tc>
                  <a:txBody>
                    <a:bodyPr/>
                    <a:lstStyle/>
                    <a:p>
                      <a:pPr algn="ctr"/>
                      <a:r>
                        <a:rPr kumimoji="1" lang="ja-JP" altLang="en-US" dirty="0" smtClean="0"/>
                        <a:t>四</a:t>
                      </a:r>
                      <a:endParaRPr kumimoji="1" lang="ja-JP" altLang="en-US" dirty="0"/>
                    </a:p>
                  </a:txBody>
                  <a:tcPr/>
                </a:tc>
                <a:tc>
                  <a:txBody>
                    <a:bodyPr/>
                    <a:lstStyle/>
                    <a:p>
                      <a:pPr algn="ctr"/>
                      <a:r>
                        <a:rPr kumimoji="1" lang="ja-JP" altLang="en-US" dirty="0" smtClean="0"/>
                        <a:t>三</a:t>
                      </a:r>
                      <a:endParaRPr kumimoji="1" lang="ja-JP" altLang="en-US" dirty="0"/>
                    </a:p>
                  </a:txBody>
                  <a:tcPr/>
                </a:tc>
                <a:tc>
                  <a:txBody>
                    <a:bodyPr/>
                    <a:lstStyle/>
                    <a:p>
                      <a:pPr algn="ctr"/>
                      <a:r>
                        <a:rPr kumimoji="1" lang="ja-JP" altLang="en-US" dirty="0" smtClean="0"/>
                        <a:t>二</a:t>
                      </a:r>
                      <a:endParaRPr kumimoji="1" lang="ja-JP" altLang="en-US" dirty="0"/>
                    </a:p>
                  </a:txBody>
                  <a:tcPr/>
                </a:tc>
                <a:tc>
                  <a:txBody>
                    <a:bodyPr/>
                    <a:lstStyle/>
                    <a:p>
                      <a:pPr algn="ctr"/>
                      <a:r>
                        <a:rPr kumimoji="1" lang="ja-JP" altLang="en-US" dirty="0" smtClean="0"/>
                        <a:t>一</a:t>
                      </a:r>
                      <a:endParaRPr kumimoji="1" lang="ja-JP" altLang="en-US" dirty="0"/>
                    </a:p>
                  </a:txBody>
                  <a:tcPr/>
                </a:tc>
                <a:tc>
                  <a:txBody>
                    <a:bodyPr/>
                    <a:lstStyle/>
                    <a:p>
                      <a:pPr algn="ctr"/>
                      <a:endParaRPr kumimoji="1" lang="ja-JP" altLang="en-US" dirty="0"/>
                    </a:p>
                  </a:txBody>
                  <a:tcPr/>
                </a:tc>
              </a:tr>
              <a:tr h="370840">
                <a:tc>
                  <a:txBody>
                    <a:bodyPr/>
                    <a:lstStyle/>
                    <a:p>
                      <a:pPr algn="ctr"/>
                      <a:r>
                        <a:rPr kumimoji="1" lang="ja-JP" altLang="en-US" dirty="0" smtClean="0"/>
                        <a:t>ゑ</a:t>
                      </a:r>
                      <a:endParaRPr kumimoji="1" lang="ja-JP" altLang="en-US" dirty="0"/>
                    </a:p>
                  </a:txBody>
                  <a:tcPr/>
                </a:tc>
                <a:tc>
                  <a:txBody>
                    <a:bodyPr/>
                    <a:lstStyle/>
                    <a:p>
                      <a:pPr algn="ctr"/>
                      <a:r>
                        <a:rPr kumimoji="1" lang="ja-JP" altLang="en-US" dirty="0" smtClean="0"/>
                        <a:t>あ</a:t>
                      </a:r>
                      <a:endParaRPr kumimoji="1" lang="ja-JP" altLang="en-US" dirty="0"/>
                    </a:p>
                  </a:txBody>
                  <a:tcPr/>
                </a:tc>
                <a:tc>
                  <a:txBody>
                    <a:bodyPr/>
                    <a:lstStyle/>
                    <a:p>
                      <a:pPr algn="ctr"/>
                      <a:r>
                        <a:rPr kumimoji="1" lang="ja-JP" altLang="en-US" dirty="0" smtClean="0"/>
                        <a:t>や</a:t>
                      </a:r>
                      <a:endParaRPr kumimoji="1" lang="ja-JP" altLang="en-US" dirty="0"/>
                    </a:p>
                  </a:txBody>
                  <a:tcPr/>
                </a:tc>
                <a:tc>
                  <a:txBody>
                    <a:bodyPr/>
                    <a:lstStyle/>
                    <a:p>
                      <a:pPr algn="ctr"/>
                      <a:r>
                        <a:rPr kumimoji="1" lang="ja-JP" altLang="en-US" dirty="0" smtClean="0"/>
                        <a:t>ら</a:t>
                      </a:r>
                      <a:endParaRPr kumimoji="1" lang="ja-JP" altLang="en-US" dirty="0"/>
                    </a:p>
                  </a:txBody>
                  <a:tcPr/>
                </a:tc>
                <a:tc>
                  <a:txBody>
                    <a:bodyPr/>
                    <a:lstStyle/>
                    <a:p>
                      <a:pPr algn="ctr"/>
                      <a:r>
                        <a:rPr kumimoji="1" lang="ja-JP" altLang="en-US" dirty="0" smtClean="0"/>
                        <a:t>よ</a:t>
                      </a:r>
                      <a:endParaRPr kumimoji="1" lang="ja-JP" altLang="en-US" dirty="0"/>
                    </a:p>
                  </a:txBody>
                  <a:tcPr/>
                </a:tc>
                <a:tc>
                  <a:txBody>
                    <a:bodyPr/>
                    <a:lstStyle/>
                    <a:p>
                      <a:pPr algn="ctr"/>
                      <a:r>
                        <a:rPr kumimoji="1" lang="ja-JP" altLang="en-US" dirty="0" smtClean="0"/>
                        <a:t>ち</a:t>
                      </a:r>
                      <a:endParaRPr kumimoji="1" lang="ja-JP" altLang="en-US" dirty="0"/>
                    </a:p>
                  </a:txBody>
                  <a:tcPr/>
                </a:tc>
                <a:tc>
                  <a:txBody>
                    <a:bodyPr/>
                    <a:lstStyle/>
                    <a:p>
                      <a:pPr algn="ctr"/>
                      <a:r>
                        <a:rPr kumimoji="1" lang="ja-JP" altLang="en-US" dirty="0" smtClean="0"/>
                        <a:t>い</a:t>
                      </a:r>
                      <a:endParaRPr kumimoji="1" lang="ja-JP" altLang="en-US" dirty="0"/>
                    </a:p>
                  </a:txBody>
                  <a:tcPr/>
                </a:tc>
                <a:tc>
                  <a:txBody>
                    <a:bodyPr/>
                    <a:lstStyle/>
                    <a:p>
                      <a:pPr algn="ctr"/>
                      <a:r>
                        <a:rPr kumimoji="1" lang="ja-JP" altLang="en-US" dirty="0" smtClean="0"/>
                        <a:t>一</a:t>
                      </a:r>
                      <a:endParaRPr kumimoji="1" lang="ja-JP" altLang="en-US" dirty="0"/>
                    </a:p>
                  </a:txBody>
                  <a:tcPr>
                    <a:solidFill>
                      <a:srgbClr val="31B6FD"/>
                    </a:solidFill>
                  </a:tcPr>
                </a:tc>
              </a:tr>
              <a:tr h="370840">
                <a:tc>
                  <a:txBody>
                    <a:bodyPr/>
                    <a:lstStyle/>
                    <a:p>
                      <a:pPr algn="ctr"/>
                      <a:r>
                        <a:rPr kumimoji="1" lang="ja-JP" altLang="en-US" dirty="0" smtClean="0"/>
                        <a:t>ひ</a:t>
                      </a:r>
                      <a:endParaRPr kumimoji="1" lang="ja-JP" altLang="en-US" dirty="0"/>
                    </a:p>
                  </a:txBody>
                  <a:tcPr/>
                </a:tc>
                <a:tc>
                  <a:txBody>
                    <a:bodyPr/>
                    <a:lstStyle/>
                    <a:p>
                      <a:pPr algn="ctr"/>
                      <a:r>
                        <a:rPr kumimoji="1" lang="ja-JP" altLang="en-US" dirty="0" smtClean="0"/>
                        <a:t>さ</a:t>
                      </a:r>
                      <a:endParaRPr kumimoji="1" lang="ja-JP" altLang="en-US" dirty="0"/>
                    </a:p>
                  </a:txBody>
                  <a:tcPr/>
                </a:tc>
                <a:tc>
                  <a:txBody>
                    <a:bodyPr/>
                    <a:lstStyle/>
                    <a:p>
                      <a:pPr algn="ctr"/>
                      <a:r>
                        <a:rPr kumimoji="1" lang="ja-JP" altLang="en-US" dirty="0" smtClean="0"/>
                        <a:t>ま</a:t>
                      </a:r>
                      <a:endParaRPr kumimoji="1" lang="ja-JP" altLang="en-US" dirty="0"/>
                    </a:p>
                  </a:txBody>
                  <a:tcPr/>
                </a:tc>
                <a:tc>
                  <a:txBody>
                    <a:bodyPr/>
                    <a:lstStyle/>
                    <a:p>
                      <a:pPr algn="ctr"/>
                      <a:r>
                        <a:rPr kumimoji="1" lang="ja-JP" altLang="en-US" dirty="0" smtClean="0"/>
                        <a:t>む</a:t>
                      </a:r>
                      <a:endParaRPr kumimoji="1" lang="ja-JP" altLang="en-US" dirty="0"/>
                    </a:p>
                  </a:txBody>
                  <a:tcPr/>
                </a:tc>
                <a:tc>
                  <a:txBody>
                    <a:bodyPr/>
                    <a:lstStyle/>
                    <a:p>
                      <a:pPr algn="ctr"/>
                      <a:r>
                        <a:rPr kumimoji="1" lang="ja-JP" altLang="en-US" dirty="0" smtClean="0"/>
                        <a:t>た</a:t>
                      </a:r>
                      <a:endParaRPr kumimoji="1" lang="ja-JP" altLang="en-US" dirty="0"/>
                    </a:p>
                  </a:txBody>
                  <a:tcPr/>
                </a:tc>
                <a:tc>
                  <a:txBody>
                    <a:bodyPr/>
                    <a:lstStyle/>
                    <a:p>
                      <a:pPr algn="ctr"/>
                      <a:r>
                        <a:rPr kumimoji="1" lang="ja-JP" altLang="en-US" dirty="0" smtClean="0"/>
                        <a:t>り</a:t>
                      </a:r>
                      <a:endParaRPr kumimoji="1" lang="ja-JP" altLang="en-US" dirty="0"/>
                    </a:p>
                  </a:txBody>
                  <a:tcPr/>
                </a:tc>
                <a:tc>
                  <a:txBody>
                    <a:bodyPr/>
                    <a:lstStyle/>
                    <a:p>
                      <a:pPr algn="ctr"/>
                      <a:r>
                        <a:rPr kumimoji="1" lang="ja-JP" altLang="en-US" dirty="0" smtClean="0"/>
                        <a:t>ろ</a:t>
                      </a:r>
                      <a:endParaRPr kumimoji="1" lang="ja-JP" altLang="en-US" dirty="0"/>
                    </a:p>
                  </a:txBody>
                  <a:tcPr/>
                </a:tc>
                <a:tc>
                  <a:txBody>
                    <a:bodyPr/>
                    <a:lstStyle/>
                    <a:p>
                      <a:pPr algn="ctr"/>
                      <a:r>
                        <a:rPr kumimoji="1" lang="ja-JP" altLang="en-US" dirty="0" smtClean="0"/>
                        <a:t>二</a:t>
                      </a:r>
                      <a:endParaRPr kumimoji="1" lang="ja-JP" altLang="en-US" dirty="0"/>
                    </a:p>
                  </a:txBody>
                  <a:tcPr>
                    <a:solidFill>
                      <a:srgbClr val="31B6FD"/>
                    </a:solidFill>
                  </a:tcPr>
                </a:tc>
              </a:tr>
              <a:tr h="370840">
                <a:tc>
                  <a:txBody>
                    <a:bodyPr/>
                    <a:lstStyle/>
                    <a:p>
                      <a:pPr algn="ctr"/>
                      <a:r>
                        <a:rPr kumimoji="1" lang="ja-JP" altLang="en-US" dirty="0" smtClean="0"/>
                        <a:t>も</a:t>
                      </a:r>
                      <a:endParaRPr kumimoji="1" lang="ja-JP" altLang="en-US" dirty="0"/>
                    </a:p>
                  </a:txBody>
                  <a:tcPr/>
                </a:tc>
                <a:tc>
                  <a:txBody>
                    <a:bodyPr/>
                    <a:lstStyle/>
                    <a:p>
                      <a:pPr algn="ctr"/>
                      <a:r>
                        <a:rPr kumimoji="1" lang="ja-JP" altLang="en-US" dirty="0" smtClean="0"/>
                        <a:t>き</a:t>
                      </a:r>
                      <a:endParaRPr kumimoji="1" lang="ja-JP" altLang="en-US" dirty="0"/>
                    </a:p>
                  </a:txBody>
                  <a:tcPr/>
                </a:tc>
                <a:tc>
                  <a:txBody>
                    <a:bodyPr/>
                    <a:lstStyle/>
                    <a:p>
                      <a:pPr algn="ctr"/>
                      <a:r>
                        <a:rPr kumimoji="1" lang="ja-JP" altLang="en-US" dirty="0" smtClean="0"/>
                        <a:t>け</a:t>
                      </a:r>
                      <a:endParaRPr kumimoji="1" lang="ja-JP" altLang="en-US" dirty="0"/>
                    </a:p>
                  </a:txBody>
                  <a:tcPr/>
                </a:tc>
                <a:tc>
                  <a:txBody>
                    <a:bodyPr/>
                    <a:lstStyle/>
                    <a:p>
                      <a:pPr algn="ctr"/>
                      <a:r>
                        <a:rPr kumimoji="1" lang="ja-JP" altLang="en-US" dirty="0" smtClean="0"/>
                        <a:t>う</a:t>
                      </a:r>
                      <a:endParaRPr kumimoji="1" lang="ja-JP" altLang="en-US" dirty="0"/>
                    </a:p>
                  </a:txBody>
                  <a:tcPr/>
                </a:tc>
                <a:tc>
                  <a:txBody>
                    <a:bodyPr/>
                    <a:lstStyle/>
                    <a:p>
                      <a:pPr algn="ctr"/>
                      <a:r>
                        <a:rPr kumimoji="1" lang="ja-JP" altLang="en-US" dirty="0" smtClean="0"/>
                        <a:t>れ</a:t>
                      </a:r>
                      <a:endParaRPr kumimoji="1" lang="ja-JP" altLang="en-US" dirty="0"/>
                    </a:p>
                  </a:txBody>
                  <a:tcPr/>
                </a:tc>
                <a:tc>
                  <a:txBody>
                    <a:bodyPr/>
                    <a:lstStyle/>
                    <a:p>
                      <a:pPr algn="ctr"/>
                      <a:r>
                        <a:rPr kumimoji="1" lang="ja-JP" altLang="en-US" dirty="0" smtClean="0"/>
                        <a:t>ぬ</a:t>
                      </a:r>
                      <a:endParaRPr kumimoji="1" lang="ja-JP" altLang="en-US" dirty="0"/>
                    </a:p>
                  </a:txBody>
                  <a:tcPr/>
                </a:tc>
                <a:tc>
                  <a:txBody>
                    <a:bodyPr/>
                    <a:lstStyle/>
                    <a:p>
                      <a:pPr algn="ctr"/>
                      <a:r>
                        <a:rPr kumimoji="1" lang="ja-JP" altLang="en-US" dirty="0" smtClean="0"/>
                        <a:t>は</a:t>
                      </a:r>
                      <a:endParaRPr kumimoji="1" lang="ja-JP" altLang="en-US" dirty="0"/>
                    </a:p>
                  </a:txBody>
                  <a:tcPr/>
                </a:tc>
                <a:tc>
                  <a:txBody>
                    <a:bodyPr/>
                    <a:lstStyle/>
                    <a:p>
                      <a:pPr algn="ctr"/>
                      <a:r>
                        <a:rPr kumimoji="1" lang="ja-JP" altLang="en-US" dirty="0" smtClean="0"/>
                        <a:t>三</a:t>
                      </a:r>
                      <a:endParaRPr kumimoji="1" lang="ja-JP" altLang="en-US" dirty="0"/>
                    </a:p>
                  </a:txBody>
                  <a:tcPr>
                    <a:solidFill>
                      <a:srgbClr val="31B6FD"/>
                    </a:solidFill>
                  </a:tcPr>
                </a:tc>
              </a:tr>
              <a:tr h="370840">
                <a:tc>
                  <a:txBody>
                    <a:bodyPr/>
                    <a:lstStyle/>
                    <a:p>
                      <a:pPr algn="ctr"/>
                      <a:r>
                        <a:rPr kumimoji="1" lang="ja-JP" altLang="en-US" dirty="0" smtClean="0"/>
                        <a:t>せ</a:t>
                      </a:r>
                      <a:endParaRPr kumimoji="1" lang="ja-JP" altLang="en-US" dirty="0"/>
                    </a:p>
                  </a:txBody>
                  <a:tcPr/>
                </a:tc>
                <a:tc>
                  <a:txBody>
                    <a:bodyPr/>
                    <a:lstStyle/>
                    <a:p>
                      <a:pPr algn="ctr"/>
                      <a:r>
                        <a:rPr kumimoji="1" lang="ja-JP" altLang="en-US" dirty="0" smtClean="0"/>
                        <a:t>ゆ</a:t>
                      </a:r>
                      <a:endParaRPr kumimoji="1" lang="ja-JP" altLang="en-US" dirty="0"/>
                    </a:p>
                  </a:txBody>
                  <a:tcPr/>
                </a:tc>
                <a:tc>
                  <a:txBody>
                    <a:bodyPr/>
                    <a:lstStyle/>
                    <a:p>
                      <a:pPr algn="ctr"/>
                      <a:r>
                        <a:rPr kumimoji="1" lang="ja-JP" altLang="en-US" dirty="0" smtClean="0"/>
                        <a:t>ふ</a:t>
                      </a:r>
                      <a:endParaRPr kumimoji="1" lang="ja-JP" altLang="en-US" dirty="0"/>
                    </a:p>
                  </a:txBody>
                  <a:tcPr/>
                </a:tc>
                <a:tc>
                  <a:txBody>
                    <a:bodyPr/>
                    <a:lstStyle/>
                    <a:p>
                      <a:pPr algn="ctr"/>
                      <a:r>
                        <a:rPr kumimoji="1" lang="ja-JP" altLang="en-US" dirty="0" smtClean="0"/>
                        <a:t>ゐ</a:t>
                      </a:r>
                      <a:endParaRPr kumimoji="1" lang="ja-JP" altLang="en-US" dirty="0"/>
                    </a:p>
                  </a:txBody>
                  <a:tcPr/>
                </a:tc>
                <a:tc>
                  <a:txBody>
                    <a:bodyPr/>
                    <a:lstStyle/>
                    <a:p>
                      <a:pPr algn="ctr"/>
                      <a:r>
                        <a:rPr kumimoji="1" lang="ja-JP" altLang="en-US" dirty="0" smtClean="0"/>
                        <a:t>そ</a:t>
                      </a:r>
                      <a:endParaRPr kumimoji="1" lang="ja-JP" altLang="en-US" dirty="0"/>
                    </a:p>
                  </a:txBody>
                  <a:tcPr/>
                </a:tc>
                <a:tc>
                  <a:txBody>
                    <a:bodyPr/>
                    <a:lstStyle/>
                    <a:p>
                      <a:pPr algn="ctr"/>
                      <a:r>
                        <a:rPr kumimoji="1" lang="ja-JP" altLang="en-US" dirty="0" smtClean="0"/>
                        <a:t>る</a:t>
                      </a:r>
                      <a:endParaRPr kumimoji="1" lang="ja-JP" altLang="en-US" dirty="0"/>
                    </a:p>
                  </a:txBody>
                  <a:tcPr/>
                </a:tc>
                <a:tc>
                  <a:txBody>
                    <a:bodyPr/>
                    <a:lstStyle/>
                    <a:p>
                      <a:pPr algn="ctr"/>
                      <a:r>
                        <a:rPr kumimoji="1" lang="ja-JP" altLang="en-US" dirty="0" smtClean="0"/>
                        <a:t>に</a:t>
                      </a:r>
                      <a:endParaRPr kumimoji="1" lang="ja-JP" altLang="en-US" dirty="0"/>
                    </a:p>
                  </a:txBody>
                  <a:tcPr/>
                </a:tc>
                <a:tc>
                  <a:txBody>
                    <a:bodyPr/>
                    <a:lstStyle/>
                    <a:p>
                      <a:pPr algn="ctr"/>
                      <a:r>
                        <a:rPr kumimoji="1" lang="ja-JP" altLang="en-US" dirty="0" smtClean="0"/>
                        <a:t>四</a:t>
                      </a:r>
                      <a:endParaRPr kumimoji="1" lang="ja-JP" altLang="en-US" dirty="0"/>
                    </a:p>
                  </a:txBody>
                  <a:tcPr>
                    <a:solidFill>
                      <a:srgbClr val="31B6FD"/>
                    </a:solidFill>
                  </a:tcPr>
                </a:tc>
              </a:tr>
              <a:tr h="370840">
                <a:tc>
                  <a:txBody>
                    <a:bodyPr/>
                    <a:lstStyle/>
                    <a:p>
                      <a:pPr algn="ctr"/>
                      <a:r>
                        <a:rPr kumimoji="1" lang="ja-JP" altLang="en-US" dirty="0" smtClean="0"/>
                        <a:t>す</a:t>
                      </a:r>
                      <a:endParaRPr kumimoji="1" lang="ja-JP" altLang="en-US" dirty="0"/>
                    </a:p>
                  </a:txBody>
                  <a:tcPr/>
                </a:tc>
                <a:tc>
                  <a:txBody>
                    <a:bodyPr/>
                    <a:lstStyle/>
                    <a:p>
                      <a:pPr algn="ctr"/>
                      <a:r>
                        <a:rPr kumimoji="1" lang="ja-JP" altLang="en-US" dirty="0" smtClean="0"/>
                        <a:t>め</a:t>
                      </a:r>
                      <a:endParaRPr kumimoji="1" lang="ja-JP" altLang="en-US" dirty="0"/>
                    </a:p>
                  </a:txBody>
                  <a:tcPr/>
                </a:tc>
                <a:tc>
                  <a:txBody>
                    <a:bodyPr/>
                    <a:lstStyle/>
                    <a:p>
                      <a:pPr algn="ctr"/>
                      <a:r>
                        <a:rPr kumimoji="1" lang="ja-JP" altLang="en-US" dirty="0" smtClean="0"/>
                        <a:t>こ</a:t>
                      </a:r>
                      <a:endParaRPr kumimoji="1" lang="ja-JP" altLang="en-US" dirty="0"/>
                    </a:p>
                  </a:txBody>
                  <a:tcPr/>
                </a:tc>
                <a:tc>
                  <a:txBody>
                    <a:bodyPr/>
                    <a:lstStyle/>
                    <a:p>
                      <a:pPr algn="ctr"/>
                      <a:r>
                        <a:rPr kumimoji="1" lang="ja-JP" altLang="en-US" dirty="0" smtClean="0"/>
                        <a:t>の</a:t>
                      </a:r>
                      <a:endParaRPr kumimoji="1" lang="ja-JP" altLang="en-US" dirty="0"/>
                    </a:p>
                  </a:txBody>
                  <a:tcPr/>
                </a:tc>
                <a:tc>
                  <a:txBody>
                    <a:bodyPr/>
                    <a:lstStyle/>
                    <a:p>
                      <a:pPr algn="ctr"/>
                      <a:r>
                        <a:rPr kumimoji="1" lang="ja-JP" altLang="en-US" dirty="0" smtClean="0"/>
                        <a:t>つ</a:t>
                      </a:r>
                      <a:endParaRPr kumimoji="1" lang="ja-JP" altLang="en-US" dirty="0"/>
                    </a:p>
                  </a:txBody>
                  <a:tcPr/>
                </a:tc>
                <a:tc>
                  <a:txBody>
                    <a:bodyPr/>
                    <a:lstStyle/>
                    <a:p>
                      <a:pPr algn="ctr"/>
                      <a:r>
                        <a:rPr kumimoji="1" lang="ja-JP" altLang="en-US" dirty="0" smtClean="0"/>
                        <a:t>お</a:t>
                      </a:r>
                      <a:endParaRPr kumimoji="1" lang="ja-JP" altLang="en-US" dirty="0"/>
                    </a:p>
                  </a:txBody>
                  <a:tcPr/>
                </a:tc>
                <a:tc>
                  <a:txBody>
                    <a:bodyPr/>
                    <a:lstStyle/>
                    <a:p>
                      <a:pPr algn="ctr"/>
                      <a:r>
                        <a:rPr kumimoji="1" lang="ja-JP" altLang="en-US" dirty="0" smtClean="0"/>
                        <a:t>ほ</a:t>
                      </a:r>
                      <a:endParaRPr kumimoji="1" lang="ja-JP" altLang="en-US" dirty="0"/>
                    </a:p>
                  </a:txBody>
                  <a:tcPr/>
                </a:tc>
                <a:tc>
                  <a:txBody>
                    <a:bodyPr/>
                    <a:lstStyle/>
                    <a:p>
                      <a:pPr algn="ctr"/>
                      <a:r>
                        <a:rPr kumimoji="1" lang="ja-JP" altLang="en-US" dirty="0" smtClean="0"/>
                        <a:t>五</a:t>
                      </a:r>
                      <a:endParaRPr kumimoji="1" lang="ja-JP" altLang="en-US" dirty="0"/>
                    </a:p>
                  </a:txBody>
                  <a:tcPr>
                    <a:solidFill>
                      <a:srgbClr val="31B6FD"/>
                    </a:solidFill>
                  </a:tcPr>
                </a:tc>
              </a:tr>
              <a:tr h="370840">
                <a:tc>
                  <a:txBody>
                    <a:bodyPr/>
                    <a:lstStyle/>
                    <a:p>
                      <a:pPr algn="ctr"/>
                      <a:r>
                        <a:rPr kumimoji="1" lang="ja-JP" altLang="en-US" dirty="0" smtClean="0"/>
                        <a:t>ん</a:t>
                      </a:r>
                      <a:endParaRPr kumimoji="1" lang="ja-JP" altLang="en-US" dirty="0"/>
                    </a:p>
                  </a:txBody>
                  <a:tcPr/>
                </a:tc>
                <a:tc>
                  <a:txBody>
                    <a:bodyPr/>
                    <a:lstStyle/>
                    <a:p>
                      <a:pPr algn="ctr"/>
                      <a:r>
                        <a:rPr kumimoji="1" lang="ja-JP" altLang="en-US" dirty="0" smtClean="0"/>
                        <a:t>み</a:t>
                      </a:r>
                      <a:endParaRPr kumimoji="1" lang="ja-JP" altLang="en-US" dirty="0"/>
                    </a:p>
                  </a:txBody>
                  <a:tcPr/>
                </a:tc>
                <a:tc>
                  <a:txBody>
                    <a:bodyPr/>
                    <a:lstStyle/>
                    <a:p>
                      <a:pPr algn="ctr"/>
                      <a:r>
                        <a:rPr kumimoji="1" lang="ja-JP" altLang="en-US" dirty="0" smtClean="0"/>
                        <a:t>え</a:t>
                      </a:r>
                      <a:endParaRPr kumimoji="1" lang="ja-JP" altLang="en-US" dirty="0"/>
                    </a:p>
                  </a:txBody>
                  <a:tcPr/>
                </a:tc>
                <a:tc>
                  <a:txBody>
                    <a:bodyPr/>
                    <a:lstStyle/>
                    <a:p>
                      <a:pPr algn="ctr"/>
                      <a:r>
                        <a:rPr kumimoji="1" lang="ja-JP" altLang="en-US" dirty="0" smtClean="0"/>
                        <a:t>お</a:t>
                      </a:r>
                      <a:endParaRPr kumimoji="1" lang="ja-JP" altLang="en-US" dirty="0"/>
                    </a:p>
                  </a:txBody>
                  <a:tcPr/>
                </a:tc>
                <a:tc>
                  <a:txBody>
                    <a:bodyPr/>
                    <a:lstStyle/>
                    <a:p>
                      <a:pPr algn="ctr"/>
                      <a:r>
                        <a:rPr kumimoji="1" lang="ja-JP" altLang="en-US" dirty="0" smtClean="0"/>
                        <a:t>ね</a:t>
                      </a:r>
                      <a:endParaRPr kumimoji="1" lang="ja-JP" altLang="en-US" dirty="0"/>
                    </a:p>
                  </a:txBody>
                  <a:tcPr/>
                </a:tc>
                <a:tc>
                  <a:txBody>
                    <a:bodyPr/>
                    <a:lstStyle/>
                    <a:p>
                      <a:pPr algn="ctr"/>
                      <a:r>
                        <a:rPr kumimoji="1" lang="ja-JP" altLang="en-US" dirty="0" smtClean="0"/>
                        <a:t>わ</a:t>
                      </a:r>
                      <a:endParaRPr kumimoji="1" lang="ja-JP" altLang="en-US" dirty="0"/>
                    </a:p>
                  </a:txBody>
                  <a:tcPr/>
                </a:tc>
                <a:tc>
                  <a:txBody>
                    <a:bodyPr/>
                    <a:lstStyle/>
                    <a:p>
                      <a:pPr algn="ctr"/>
                      <a:r>
                        <a:rPr kumimoji="1" lang="ja-JP" altLang="en-US" dirty="0" smtClean="0"/>
                        <a:t>へ</a:t>
                      </a:r>
                      <a:endParaRPr kumimoji="1" lang="ja-JP" altLang="en-US" dirty="0"/>
                    </a:p>
                  </a:txBody>
                  <a:tcPr/>
                </a:tc>
                <a:tc>
                  <a:txBody>
                    <a:bodyPr/>
                    <a:lstStyle/>
                    <a:p>
                      <a:pPr algn="ctr"/>
                      <a:r>
                        <a:rPr kumimoji="1" lang="ja-JP" altLang="en-US" dirty="0" smtClean="0"/>
                        <a:t>六</a:t>
                      </a:r>
                      <a:endParaRPr kumimoji="1" lang="ja-JP" altLang="en-US" dirty="0"/>
                    </a:p>
                  </a:txBody>
                  <a:tcPr>
                    <a:solidFill>
                      <a:srgbClr val="31B6FD"/>
                    </a:solidFill>
                  </a:tcPr>
                </a:tc>
              </a:tr>
              <a:tr h="370840">
                <a:tc>
                  <a:txBody>
                    <a:bodyPr/>
                    <a:lstStyle/>
                    <a:p>
                      <a:pPr algn="ctr"/>
                      <a:endParaRPr kumimoji="1" lang="ja-JP" altLang="en-US"/>
                    </a:p>
                  </a:txBody>
                  <a:tcPr/>
                </a:tc>
                <a:tc>
                  <a:txBody>
                    <a:bodyPr/>
                    <a:lstStyle/>
                    <a:p>
                      <a:pPr algn="ctr"/>
                      <a:r>
                        <a:rPr kumimoji="1" lang="ja-JP" altLang="en-US" dirty="0" smtClean="0"/>
                        <a:t>し</a:t>
                      </a:r>
                      <a:endParaRPr kumimoji="1" lang="ja-JP" altLang="en-US" dirty="0"/>
                    </a:p>
                  </a:txBody>
                  <a:tcPr/>
                </a:tc>
                <a:tc>
                  <a:txBody>
                    <a:bodyPr/>
                    <a:lstStyle/>
                    <a:p>
                      <a:pPr algn="ctr"/>
                      <a:r>
                        <a:rPr kumimoji="1" lang="ja-JP" altLang="en-US" dirty="0" smtClean="0"/>
                        <a:t>て</a:t>
                      </a:r>
                      <a:endParaRPr kumimoji="1" lang="ja-JP" altLang="en-US" dirty="0"/>
                    </a:p>
                  </a:txBody>
                  <a:tcPr/>
                </a:tc>
                <a:tc>
                  <a:txBody>
                    <a:bodyPr/>
                    <a:lstStyle/>
                    <a:p>
                      <a:pPr algn="ctr"/>
                      <a:r>
                        <a:rPr kumimoji="1" lang="ja-JP" altLang="en-US" dirty="0" smtClean="0"/>
                        <a:t>く</a:t>
                      </a:r>
                      <a:endParaRPr kumimoji="1" lang="ja-JP" altLang="en-US" dirty="0"/>
                    </a:p>
                  </a:txBody>
                  <a:tcPr/>
                </a:tc>
                <a:tc>
                  <a:txBody>
                    <a:bodyPr/>
                    <a:lstStyle/>
                    <a:p>
                      <a:pPr algn="ctr"/>
                      <a:r>
                        <a:rPr kumimoji="1" lang="ja-JP" altLang="en-US" dirty="0" smtClean="0"/>
                        <a:t>な</a:t>
                      </a:r>
                      <a:endParaRPr kumimoji="1" lang="ja-JP" altLang="en-US" dirty="0"/>
                    </a:p>
                  </a:txBody>
                  <a:tcPr/>
                </a:tc>
                <a:tc>
                  <a:txBody>
                    <a:bodyPr/>
                    <a:lstStyle/>
                    <a:p>
                      <a:pPr algn="ctr"/>
                      <a:r>
                        <a:rPr kumimoji="1" lang="ja-JP" altLang="en-US" dirty="0" smtClean="0"/>
                        <a:t>か</a:t>
                      </a:r>
                      <a:endParaRPr kumimoji="1" lang="ja-JP" altLang="en-US" dirty="0"/>
                    </a:p>
                  </a:txBody>
                  <a:tcPr/>
                </a:tc>
                <a:tc>
                  <a:txBody>
                    <a:bodyPr/>
                    <a:lstStyle/>
                    <a:p>
                      <a:pPr algn="ctr"/>
                      <a:r>
                        <a:rPr kumimoji="1" lang="ja-JP" altLang="en-US" dirty="0" smtClean="0"/>
                        <a:t>と</a:t>
                      </a:r>
                      <a:endParaRPr kumimoji="1" lang="ja-JP" altLang="en-US" dirty="0"/>
                    </a:p>
                  </a:txBody>
                  <a:tcPr/>
                </a:tc>
                <a:tc>
                  <a:txBody>
                    <a:bodyPr/>
                    <a:lstStyle/>
                    <a:p>
                      <a:pPr algn="ctr"/>
                      <a:r>
                        <a:rPr kumimoji="1" lang="ja-JP" altLang="en-US" dirty="0" smtClean="0"/>
                        <a:t>七</a:t>
                      </a:r>
                      <a:endParaRPr kumimoji="1" lang="ja-JP" altLang="en-US" dirty="0"/>
                    </a:p>
                  </a:txBody>
                  <a:tcPr>
                    <a:solidFill>
                      <a:srgbClr val="31B6FD"/>
                    </a:solidFill>
                  </a:tcPr>
                </a:tc>
              </a:tr>
            </a:tbl>
          </a:graphicData>
        </a:graphic>
      </p:graphicFrame>
    </p:spTree>
    <p:extLst>
      <p:ext uri="{BB962C8B-B14F-4D97-AF65-F5344CB8AC3E}">
        <p14:creationId xmlns:p14="http://schemas.microsoft.com/office/powerpoint/2010/main" val="32341220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675467"/>
            <a:ext cx="3699933" cy="3417829"/>
          </a:xfrm>
        </p:spPr>
        <p:txBody>
          <a:bodyPr>
            <a:normAutofit/>
          </a:bodyPr>
          <a:lstStyle/>
          <a:p>
            <a:r>
              <a:rPr lang="ja-JP" altLang="en-US" dirty="0" smtClean="0"/>
              <a:t>例</a:t>
            </a:r>
            <a:r>
              <a:rPr lang="ja-JP" altLang="en-US" dirty="0"/>
              <a:t>「天の原ふりさけみれば春日なる三笠の山に出（いで）し月か</a:t>
            </a:r>
            <a:r>
              <a:rPr lang="ja-JP" altLang="en-US" dirty="0" smtClean="0"/>
              <a:t>も」なら</a:t>
            </a:r>
            <a:endParaRPr lang="en-US" altLang="ja-JP" dirty="0" smtClean="0"/>
          </a:p>
          <a:p>
            <a:r>
              <a:rPr lang="ja-JP" altLang="en-US" dirty="0" smtClean="0"/>
              <a:t>「てきあり」</a:t>
            </a:r>
            <a:r>
              <a:rPr lang="en-US" altLang="ja-JP" dirty="0" smtClean="0"/>
              <a:t>→</a:t>
            </a:r>
            <a:r>
              <a:rPr lang="ja-JP" altLang="en-US" dirty="0" smtClean="0"/>
              <a:t>「</a:t>
            </a:r>
            <a:r>
              <a:rPr lang="ja-JP" altLang="en-US" dirty="0" smtClean="0">
                <a:solidFill>
                  <a:srgbClr val="000000"/>
                </a:solidFill>
              </a:rPr>
              <a:t>に</a:t>
            </a:r>
            <a:r>
              <a:rPr lang="ja-JP" altLang="en-US" dirty="0" smtClean="0"/>
              <a:t>き</a:t>
            </a:r>
            <a:r>
              <a:rPr lang="ja-JP" altLang="en-US" dirty="0" smtClean="0">
                <a:solidFill>
                  <a:srgbClr val="000000"/>
                </a:solidFill>
              </a:rPr>
              <a:t>さ</a:t>
            </a:r>
            <a:r>
              <a:rPr lang="ja-JP" altLang="en-US" dirty="0" smtClean="0"/>
              <a:t>か</a:t>
            </a:r>
            <a:r>
              <a:rPr lang="ja-JP" altLang="en-US" dirty="0" smtClean="0">
                <a:solidFill>
                  <a:srgbClr val="000000"/>
                </a:solidFill>
              </a:rPr>
              <a:t>み</a:t>
            </a:r>
            <a:r>
              <a:rPr lang="ja-JP" altLang="en-US" dirty="0" smtClean="0"/>
              <a:t>か</a:t>
            </a:r>
            <a:r>
              <a:rPr lang="ja-JP" altLang="en-US" dirty="0" smtClean="0">
                <a:solidFill>
                  <a:srgbClr val="000000"/>
                </a:solidFill>
              </a:rPr>
              <a:t>か</a:t>
            </a:r>
            <a:r>
              <a:rPr lang="ja-JP" altLang="en-US" dirty="0" smtClean="0"/>
              <a:t>て</a:t>
            </a:r>
            <a:r>
              <a:rPr lang="ja-JP" altLang="en-US" dirty="0" smtClean="0"/>
              <a:t>」</a:t>
            </a:r>
            <a:endParaRPr lang="en-US" altLang="ja-JP" dirty="0" smtClean="0"/>
          </a:p>
          <a:p>
            <a:r>
              <a:rPr lang="ja-JP" altLang="en-US" dirty="0" smtClean="0"/>
              <a:t>下の句を変えれば別の暗号文に</a:t>
            </a:r>
            <a:endParaRPr lang="ja-JP" altLang="en-US" dirty="0" smtClean="0"/>
          </a:p>
        </p:txBody>
      </p:sp>
      <p:sp>
        <p:nvSpPr>
          <p:cNvPr id="4" name="スライド番号プレースホルダー 3"/>
          <p:cNvSpPr>
            <a:spLocks noGrp="1"/>
          </p:cNvSpPr>
          <p:nvPr>
            <p:ph type="sldNum" sz="quarter" idx="12"/>
          </p:nvPr>
        </p:nvSpPr>
        <p:spPr/>
        <p:txBody>
          <a:bodyPr/>
          <a:lstStyle/>
          <a:p>
            <a:pPr>
              <a:defRPr/>
            </a:pPr>
            <a:fld id="{8031C93E-A442-D54F-9D34-1F3E335F0EDE}" type="slidenum">
              <a:rPr lang="en-US" altLang="ja-JP" smtClean="0"/>
              <a:pPr>
                <a:defRPr/>
              </a:pPr>
              <a:t>5</a:t>
            </a:fld>
            <a:endParaRPr lang="en-US" altLang="ja-JP"/>
          </a:p>
        </p:txBody>
      </p:sp>
      <p:sp>
        <p:nvSpPr>
          <p:cNvPr id="3" name="タイトル 2"/>
          <p:cNvSpPr>
            <a:spLocks noGrp="1"/>
          </p:cNvSpPr>
          <p:nvPr>
            <p:ph type="title"/>
          </p:nvPr>
        </p:nvSpPr>
        <p:spPr/>
        <p:txBody>
          <a:bodyPr/>
          <a:lstStyle/>
          <a:p>
            <a:r>
              <a:rPr kumimoji="1" lang="ja-JP" altLang="en-US" dirty="0" smtClean="0"/>
              <a:t>上杉謙信の暗号と和歌</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201209495"/>
              </p:ext>
            </p:extLst>
          </p:nvPr>
        </p:nvGraphicFramePr>
        <p:xfrm>
          <a:off x="5285584" y="2819400"/>
          <a:ext cx="3477416" cy="2966720"/>
        </p:xfrm>
        <a:graphic>
          <a:graphicData uri="http://schemas.openxmlformats.org/drawingml/2006/table">
            <a:tbl>
              <a:tblPr firstRow="1" bandRow="1">
                <a:tableStyleId>{5C22544A-7EE6-4342-B048-85BDC9FD1C3A}</a:tableStyleId>
              </a:tblPr>
              <a:tblGrid>
                <a:gridCol w="434677"/>
                <a:gridCol w="434677"/>
                <a:gridCol w="434677"/>
                <a:gridCol w="434677"/>
                <a:gridCol w="434677"/>
                <a:gridCol w="434677"/>
                <a:gridCol w="434677"/>
                <a:gridCol w="434677"/>
              </a:tblGrid>
              <a:tr h="370840">
                <a:tc>
                  <a:txBody>
                    <a:bodyPr/>
                    <a:lstStyle/>
                    <a:p>
                      <a:pPr algn="ctr"/>
                      <a:r>
                        <a:rPr kumimoji="1" lang="ja-JP" altLang="en-US" dirty="0" smtClean="0"/>
                        <a:t>も</a:t>
                      </a:r>
                      <a:endParaRPr kumimoji="1" lang="ja-JP" altLang="en-US" dirty="0"/>
                    </a:p>
                  </a:txBody>
                  <a:tcPr>
                    <a:solidFill>
                      <a:schemeClr val="accent5"/>
                    </a:solidFill>
                  </a:tcPr>
                </a:tc>
                <a:tc>
                  <a:txBody>
                    <a:bodyPr/>
                    <a:lstStyle/>
                    <a:p>
                      <a:pPr algn="ctr"/>
                      <a:r>
                        <a:rPr kumimoji="1" lang="ja-JP" altLang="en-US" dirty="0" smtClean="0"/>
                        <a:t>か</a:t>
                      </a:r>
                      <a:endParaRPr kumimoji="1" lang="ja-JP" altLang="en-US" dirty="0"/>
                    </a:p>
                  </a:txBody>
                  <a:tcPr>
                    <a:solidFill>
                      <a:schemeClr val="accent5"/>
                    </a:solidFill>
                  </a:tcPr>
                </a:tc>
                <a:tc>
                  <a:txBody>
                    <a:bodyPr/>
                    <a:lstStyle/>
                    <a:p>
                      <a:pPr algn="ctr"/>
                      <a:r>
                        <a:rPr kumimoji="1" lang="ja-JP" altLang="en-US" dirty="0" smtClean="0"/>
                        <a:t>き</a:t>
                      </a:r>
                      <a:endParaRPr kumimoji="1" lang="ja-JP" altLang="en-US" dirty="0"/>
                    </a:p>
                  </a:txBody>
                  <a:tcPr>
                    <a:solidFill>
                      <a:schemeClr val="accent5"/>
                    </a:solidFill>
                  </a:tcPr>
                </a:tc>
                <a:tc>
                  <a:txBody>
                    <a:bodyPr/>
                    <a:lstStyle/>
                    <a:p>
                      <a:pPr algn="ctr"/>
                      <a:r>
                        <a:rPr kumimoji="1" lang="ja-JP" altLang="en-US" dirty="0" smtClean="0"/>
                        <a:t>つ</a:t>
                      </a:r>
                      <a:endParaRPr kumimoji="1" lang="ja-JP" altLang="en-US" dirty="0"/>
                    </a:p>
                  </a:txBody>
                  <a:tcPr>
                    <a:solidFill>
                      <a:schemeClr val="accent5"/>
                    </a:solidFill>
                  </a:tcPr>
                </a:tc>
                <a:tc>
                  <a:txBody>
                    <a:bodyPr/>
                    <a:lstStyle/>
                    <a:p>
                      <a:pPr algn="ctr"/>
                      <a:r>
                        <a:rPr kumimoji="1" lang="ja-JP" altLang="en-US" dirty="0" smtClean="0"/>
                        <a:t>し</a:t>
                      </a:r>
                      <a:endParaRPr kumimoji="1" lang="ja-JP" altLang="en-US" dirty="0"/>
                    </a:p>
                  </a:txBody>
                  <a:tcPr>
                    <a:solidFill>
                      <a:schemeClr val="accent5"/>
                    </a:solidFill>
                  </a:tcPr>
                </a:tc>
                <a:tc>
                  <a:txBody>
                    <a:bodyPr/>
                    <a:lstStyle/>
                    <a:p>
                      <a:pPr algn="ctr"/>
                      <a:r>
                        <a:rPr kumimoji="1" lang="ja-JP" altLang="en-US" dirty="0" smtClean="0"/>
                        <a:t>て</a:t>
                      </a:r>
                      <a:endParaRPr kumimoji="1" lang="ja-JP" altLang="en-US" dirty="0"/>
                    </a:p>
                  </a:txBody>
                  <a:tcPr>
                    <a:solidFill>
                      <a:schemeClr val="accent5"/>
                    </a:solidFill>
                  </a:tcPr>
                </a:tc>
                <a:tc>
                  <a:txBody>
                    <a:bodyPr/>
                    <a:lstStyle/>
                    <a:p>
                      <a:pPr algn="ctr"/>
                      <a:r>
                        <a:rPr kumimoji="1" lang="ja-JP" altLang="en-US" dirty="0" smtClean="0"/>
                        <a:t>い</a:t>
                      </a:r>
                      <a:endParaRPr kumimoji="1" lang="ja-JP" altLang="en-US" dirty="0"/>
                    </a:p>
                  </a:txBody>
                  <a:tcPr>
                    <a:solidFill>
                      <a:schemeClr val="accent5"/>
                    </a:solidFill>
                  </a:tcPr>
                </a:tc>
                <a:tc>
                  <a:txBody>
                    <a:bodyPr/>
                    <a:lstStyle/>
                    <a:p>
                      <a:pPr algn="ctr"/>
                      <a:endParaRPr kumimoji="1" lang="ja-JP" altLang="en-US" dirty="0"/>
                    </a:p>
                  </a:txBody>
                  <a:tcPr>
                    <a:solidFill>
                      <a:schemeClr val="accent5"/>
                    </a:solidFill>
                  </a:tcPr>
                </a:tc>
              </a:tr>
              <a:tr h="370840">
                <a:tc>
                  <a:txBody>
                    <a:bodyPr/>
                    <a:lstStyle/>
                    <a:p>
                      <a:pPr algn="ctr"/>
                      <a:r>
                        <a:rPr kumimoji="1" lang="ja-JP" altLang="en-US" dirty="0" smtClean="0"/>
                        <a:t>ゑ</a:t>
                      </a:r>
                      <a:endParaRPr kumimoji="1" lang="ja-JP" altLang="en-US" dirty="0"/>
                    </a:p>
                  </a:txBody>
                  <a:tcPr/>
                </a:tc>
                <a:tc>
                  <a:txBody>
                    <a:bodyPr/>
                    <a:lstStyle/>
                    <a:p>
                      <a:pPr algn="ctr"/>
                      <a:r>
                        <a:rPr kumimoji="1" lang="ja-JP" altLang="en-US" dirty="0" smtClean="0"/>
                        <a:t>あ</a:t>
                      </a:r>
                      <a:endParaRPr kumimoji="1" lang="ja-JP" altLang="en-US" dirty="0"/>
                    </a:p>
                  </a:txBody>
                  <a:tcPr/>
                </a:tc>
                <a:tc>
                  <a:txBody>
                    <a:bodyPr/>
                    <a:lstStyle/>
                    <a:p>
                      <a:pPr algn="ctr"/>
                      <a:r>
                        <a:rPr kumimoji="1" lang="ja-JP" altLang="en-US" dirty="0" smtClean="0"/>
                        <a:t>や</a:t>
                      </a:r>
                      <a:endParaRPr kumimoji="1" lang="ja-JP" altLang="en-US" dirty="0"/>
                    </a:p>
                  </a:txBody>
                  <a:tcPr/>
                </a:tc>
                <a:tc>
                  <a:txBody>
                    <a:bodyPr/>
                    <a:lstStyle/>
                    <a:p>
                      <a:pPr algn="ctr"/>
                      <a:r>
                        <a:rPr kumimoji="1" lang="ja-JP" altLang="en-US" dirty="0" smtClean="0"/>
                        <a:t>ら</a:t>
                      </a:r>
                      <a:endParaRPr kumimoji="1" lang="ja-JP" altLang="en-US" dirty="0"/>
                    </a:p>
                  </a:txBody>
                  <a:tcPr/>
                </a:tc>
                <a:tc>
                  <a:txBody>
                    <a:bodyPr/>
                    <a:lstStyle/>
                    <a:p>
                      <a:pPr algn="ctr"/>
                      <a:r>
                        <a:rPr kumimoji="1" lang="ja-JP" altLang="en-US" dirty="0" smtClean="0"/>
                        <a:t>よ</a:t>
                      </a:r>
                      <a:endParaRPr kumimoji="1" lang="ja-JP" altLang="en-US" dirty="0"/>
                    </a:p>
                  </a:txBody>
                  <a:tcPr/>
                </a:tc>
                <a:tc>
                  <a:txBody>
                    <a:bodyPr/>
                    <a:lstStyle/>
                    <a:p>
                      <a:pPr algn="ctr"/>
                      <a:r>
                        <a:rPr kumimoji="1" lang="ja-JP" altLang="en-US" dirty="0" smtClean="0"/>
                        <a:t>ち</a:t>
                      </a:r>
                      <a:endParaRPr kumimoji="1" lang="ja-JP" altLang="en-US" dirty="0"/>
                    </a:p>
                  </a:txBody>
                  <a:tcPr/>
                </a:tc>
                <a:tc>
                  <a:txBody>
                    <a:bodyPr/>
                    <a:lstStyle/>
                    <a:p>
                      <a:pPr algn="ctr"/>
                      <a:r>
                        <a:rPr kumimoji="1" lang="ja-JP" altLang="en-US" dirty="0" smtClean="0"/>
                        <a:t>い</a:t>
                      </a:r>
                      <a:endParaRPr kumimoji="1" lang="ja-JP" altLang="en-US" dirty="0"/>
                    </a:p>
                  </a:txBody>
                  <a:tcPr/>
                </a:tc>
                <a:tc>
                  <a:txBody>
                    <a:bodyPr/>
                    <a:lstStyle/>
                    <a:p>
                      <a:pPr algn="ctr"/>
                      <a:r>
                        <a:rPr kumimoji="1" lang="ja-JP" altLang="en-US" dirty="0" smtClean="0"/>
                        <a:t>み</a:t>
                      </a:r>
                      <a:endParaRPr kumimoji="1" lang="ja-JP" altLang="en-US" dirty="0"/>
                    </a:p>
                  </a:txBody>
                  <a:tcPr>
                    <a:solidFill>
                      <a:schemeClr val="accent5"/>
                    </a:solidFill>
                  </a:tcPr>
                </a:tc>
              </a:tr>
              <a:tr h="370840">
                <a:tc>
                  <a:txBody>
                    <a:bodyPr/>
                    <a:lstStyle/>
                    <a:p>
                      <a:pPr algn="ctr"/>
                      <a:r>
                        <a:rPr kumimoji="1" lang="ja-JP" altLang="en-US" dirty="0" smtClean="0"/>
                        <a:t>ひ</a:t>
                      </a:r>
                      <a:endParaRPr kumimoji="1" lang="ja-JP" altLang="en-US" dirty="0"/>
                    </a:p>
                  </a:txBody>
                  <a:tcPr/>
                </a:tc>
                <a:tc>
                  <a:txBody>
                    <a:bodyPr/>
                    <a:lstStyle/>
                    <a:p>
                      <a:pPr algn="ctr"/>
                      <a:r>
                        <a:rPr kumimoji="1" lang="ja-JP" altLang="en-US" dirty="0" smtClean="0"/>
                        <a:t>さ</a:t>
                      </a:r>
                      <a:endParaRPr kumimoji="1" lang="ja-JP" altLang="en-US" dirty="0"/>
                    </a:p>
                  </a:txBody>
                  <a:tcPr/>
                </a:tc>
                <a:tc>
                  <a:txBody>
                    <a:bodyPr/>
                    <a:lstStyle/>
                    <a:p>
                      <a:pPr algn="ctr"/>
                      <a:r>
                        <a:rPr kumimoji="1" lang="ja-JP" altLang="en-US" dirty="0" smtClean="0"/>
                        <a:t>ま</a:t>
                      </a:r>
                      <a:endParaRPr kumimoji="1" lang="ja-JP" altLang="en-US" dirty="0"/>
                    </a:p>
                  </a:txBody>
                  <a:tcPr/>
                </a:tc>
                <a:tc>
                  <a:txBody>
                    <a:bodyPr/>
                    <a:lstStyle/>
                    <a:p>
                      <a:pPr algn="ctr"/>
                      <a:r>
                        <a:rPr kumimoji="1" lang="ja-JP" altLang="en-US" dirty="0" smtClean="0"/>
                        <a:t>む</a:t>
                      </a:r>
                      <a:endParaRPr kumimoji="1" lang="ja-JP" altLang="en-US" dirty="0"/>
                    </a:p>
                  </a:txBody>
                  <a:tcPr/>
                </a:tc>
                <a:tc>
                  <a:txBody>
                    <a:bodyPr/>
                    <a:lstStyle/>
                    <a:p>
                      <a:pPr algn="ctr"/>
                      <a:r>
                        <a:rPr kumimoji="1" lang="ja-JP" altLang="en-US" dirty="0" smtClean="0"/>
                        <a:t>た</a:t>
                      </a:r>
                      <a:endParaRPr kumimoji="1" lang="ja-JP" altLang="en-US" dirty="0"/>
                    </a:p>
                  </a:txBody>
                  <a:tcPr/>
                </a:tc>
                <a:tc>
                  <a:txBody>
                    <a:bodyPr/>
                    <a:lstStyle/>
                    <a:p>
                      <a:pPr algn="ctr"/>
                      <a:r>
                        <a:rPr kumimoji="1" lang="ja-JP" altLang="en-US" dirty="0" smtClean="0"/>
                        <a:t>り</a:t>
                      </a:r>
                      <a:endParaRPr kumimoji="1" lang="ja-JP" altLang="en-US" dirty="0"/>
                    </a:p>
                  </a:txBody>
                  <a:tcPr/>
                </a:tc>
                <a:tc>
                  <a:txBody>
                    <a:bodyPr/>
                    <a:lstStyle/>
                    <a:p>
                      <a:pPr algn="ctr"/>
                      <a:r>
                        <a:rPr kumimoji="1" lang="ja-JP" altLang="en-US" dirty="0" smtClean="0"/>
                        <a:t>ろ</a:t>
                      </a:r>
                      <a:endParaRPr kumimoji="1" lang="ja-JP" altLang="en-US" dirty="0"/>
                    </a:p>
                  </a:txBody>
                  <a:tcPr/>
                </a:tc>
                <a:tc>
                  <a:txBody>
                    <a:bodyPr/>
                    <a:lstStyle/>
                    <a:p>
                      <a:pPr algn="ctr"/>
                      <a:r>
                        <a:rPr kumimoji="1" lang="ja-JP" altLang="en-US" dirty="0" smtClean="0"/>
                        <a:t>か</a:t>
                      </a:r>
                      <a:endParaRPr kumimoji="1" lang="ja-JP" altLang="en-US" dirty="0"/>
                    </a:p>
                  </a:txBody>
                  <a:tcPr>
                    <a:solidFill>
                      <a:schemeClr val="accent5"/>
                    </a:solidFill>
                  </a:tcPr>
                </a:tc>
              </a:tr>
              <a:tr h="370840">
                <a:tc>
                  <a:txBody>
                    <a:bodyPr/>
                    <a:lstStyle/>
                    <a:p>
                      <a:pPr algn="ctr"/>
                      <a:r>
                        <a:rPr kumimoji="1" lang="ja-JP" altLang="en-US" dirty="0" smtClean="0"/>
                        <a:t>も</a:t>
                      </a:r>
                      <a:endParaRPr kumimoji="1" lang="ja-JP" altLang="en-US" dirty="0"/>
                    </a:p>
                  </a:txBody>
                  <a:tcPr/>
                </a:tc>
                <a:tc>
                  <a:txBody>
                    <a:bodyPr/>
                    <a:lstStyle/>
                    <a:p>
                      <a:pPr algn="ctr"/>
                      <a:r>
                        <a:rPr kumimoji="1" lang="ja-JP" altLang="en-US" dirty="0" smtClean="0"/>
                        <a:t>き</a:t>
                      </a:r>
                      <a:endParaRPr kumimoji="1" lang="ja-JP" altLang="en-US" dirty="0"/>
                    </a:p>
                  </a:txBody>
                  <a:tcPr/>
                </a:tc>
                <a:tc>
                  <a:txBody>
                    <a:bodyPr/>
                    <a:lstStyle/>
                    <a:p>
                      <a:pPr algn="ctr"/>
                      <a:r>
                        <a:rPr kumimoji="1" lang="ja-JP" altLang="en-US" dirty="0" smtClean="0"/>
                        <a:t>け</a:t>
                      </a:r>
                      <a:endParaRPr kumimoji="1" lang="ja-JP" altLang="en-US" dirty="0"/>
                    </a:p>
                  </a:txBody>
                  <a:tcPr/>
                </a:tc>
                <a:tc>
                  <a:txBody>
                    <a:bodyPr/>
                    <a:lstStyle/>
                    <a:p>
                      <a:pPr algn="ctr"/>
                      <a:r>
                        <a:rPr kumimoji="1" lang="ja-JP" altLang="en-US" dirty="0" smtClean="0"/>
                        <a:t>う</a:t>
                      </a:r>
                      <a:endParaRPr kumimoji="1" lang="ja-JP" altLang="en-US" dirty="0"/>
                    </a:p>
                  </a:txBody>
                  <a:tcPr/>
                </a:tc>
                <a:tc>
                  <a:txBody>
                    <a:bodyPr/>
                    <a:lstStyle/>
                    <a:p>
                      <a:pPr algn="ctr"/>
                      <a:r>
                        <a:rPr kumimoji="1" lang="ja-JP" altLang="en-US" dirty="0" smtClean="0"/>
                        <a:t>れ</a:t>
                      </a:r>
                      <a:endParaRPr kumimoji="1" lang="ja-JP" altLang="en-US" dirty="0"/>
                    </a:p>
                  </a:txBody>
                  <a:tcPr/>
                </a:tc>
                <a:tc>
                  <a:txBody>
                    <a:bodyPr/>
                    <a:lstStyle/>
                    <a:p>
                      <a:pPr algn="ctr"/>
                      <a:r>
                        <a:rPr kumimoji="1" lang="ja-JP" altLang="en-US" dirty="0" smtClean="0"/>
                        <a:t>ぬ</a:t>
                      </a:r>
                      <a:endParaRPr kumimoji="1" lang="ja-JP" altLang="en-US" dirty="0"/>
                    </a:p>
                  </a:txBody>
                  <a:tcPr/>
                </a:tc>
                <a:tc>
                  <a:txBody>
                    <a:bodyPr/>
                    <a:lstStyle/>
                    <a:p>
                      <a:pPr algn="ctr"/>
                      <a:r>
                        <a:rPr kumimoji="1" lang="ja-JP" altLang="en-US" dirty="0" smtClean="0"/>
                        <a:t>は</a:t>
                      </a:r>
                      <a:endParaRPr kumimoji="1" lang="ja-JP" altLang="en-US" dirty="0"/>
                    </a:p>
                  </a:txBody>
                  <a:tcPr/>
                </a:tc>
                <a:tc>
                  <a:txBody>
                    <a:bodyPr/>
                    <a:lstStyle/>
                    <a:p>
                      <a:pPr algn="ctr"/>
                      <a:r>
                        <a:rPr kumimoji="1" lang="ja-JP" altLang="en-US" dirty="0" smtClean="0"/>
                        <a:t>さ</a:t>
                      </a:r>
                      <a:endParaRPr kumimoji="1" lang="ja-JP" altLang="en-US" dirty="0"/>
                    </a:p>
                  </a:txBody>
                  <a:tcPr>
                    <a:solidFill>
                      <a:schemeClr val="accent5"/>
                    </a:solidFill>
                  </a:tcPr>
                </a:tc>
              </a:tr>
              <a:tr h="370840">
                <a:tc>
                  <a:txBody>
                    <a:bodyPr/>
                    <a:lstStyle/>
                    <a:p>
                      <a:pPr algn="ctr"/>
                      <a:r>
                        <a:rPr kumimoji="1" lang="ja-JP" altLang="en-US" dirty="0" smtClean="0"/>
                        <a:t>せ</a:t>
                      </a:r>
                      <a:endParaRPr kumimoji="1" lang="ja-JP" altLang="en-US" dirty="0"/>
                    </a:p>
                  </a:txBody>
                  <a:tcPr/>
                </a:tc>
                <a:tc>
                  <a:txBody>
                    <a:bodyPr/>
                    <a:lstStyle/>
                    <a:p>
                      <a:pPr algn="ctr"/>
                      <a:r>
                        <a:rPr kumimoji="1" lang="ja-JP" altLang="en-US" dirty="0" smtClean="0"/>
                        <a:t>ゆ</a:t>
                      </a:r>
                      <a:endParaRPr kumimoji="1" lang="ja-JP" altLang="en-US" dirty="0"/>
                    </a:p>
                  </a:txBody>
                  <a:tcPr/>
                </a:tc>
                <a:tc>
                  <a:txBody>
                    <a:bodyPr/>
                    <a:lstStyle/>
                    <a:p>
                      <a:pPr algn="ctr"/>
                      <a:r>
                        <a:rPr kumimoji="1" lang="ja-JP" altLang="en-US" dirty="0" smtClean="0"/>
                        <a:t>ふ</a:t>
                      </a:r>
                      <a:endParaRPr kumimoji="1" lang="ja-JP" altLang="en-US" dirty="0"/>
                    </a:p>
                  </a:txBody>
                  <a:tcPr/>
                </a:tc>
                <a:tc>
                  <a:txBody>
                    <a:bodyPr/>
                    <a:lstStyle/>
                    <a:p>
                      <a:pPr algn="ctr"/>
                      <a:r>
                        <a:rPr kumimoji="1" lang="ja-JP" altLang="en-US" dirty="0" smtClean="0"/>
                        <a:t>ゐ</a:t>
                      </a:r>
                      <a:endParaRPr kumimoji="1" lang="ja-JP" altLang="en-US" dirty="0"/>
                    </a:p>
                  </a:txBody>
                  <a:tcPr/>
                </a:tc>
                <a:tc>
                  <a:txBody>
                    <a:bodyPr/>
                    <a:lstStyle/>
                    <a:p>
                      <a:pPr algn="ctr"/>
                      <a:r>
                        <a:rPr kumimoji="1" lang="ja-JP" altLang="en-US" dirty="0" smtClean="0"/>
                        <a:t>そ</a:t>
                      </a:r>
                      <a:endParaRPr kumimoji="1" lang="ja-JP" altLang="en-US" dirty="0"/>
                    </a:p>
                  </a:txBody>
                  <a:tcPr/>
                </a:tc>
                <a:tc>
                  <a:txBody>
                    <a:bodyPr/>
                    <a:lstStyle/>
                    <a:p>
                      <a:pPr algn="ctr"/>
                      <a:r>
                        <a:rPr kumimoji="1" lang="ja-JP" altLang="en-US" dirty="0" smtClean="0"/>
                        <a:t>る</a:t>
                      </a:r>
                      <a:endParaRPr kumimoji="1" lang="ja-JP" altLang="en-US" dirty="0"/>
                    </a:p>
                  </a:txBody>
                  <a:tcPr/>
                </a:tc>
                <a:tc>
                  <a:txBody>
                    <a:bodyPr/>
                    <a:lstStyle/>
                    <a:p>
                      <a:pPr algn="ctr"/>
                      <a:r>
                        <a:rPr kumimoji="1" lang="ja-JP" altLang="en-US" dirty="0" smtClean="0"/>
                        <a:t>に</a:t>
                      </a:r>
                      <a:endParaRPr kumimoji="1" lang="ja-JP" altLang="en-US" dirty="0"/>
                    </a:p>
                  </a:txBody>
                  <a:tcPr/>
                </a:tc>
                <a:tc>
                  <a:txBody>
                    <a:bodyPr/>
                    <a:lstStyle/>
                    <a:p>
                      <a:pPr algn="ctr"/>
                      <a:r>
                        <a:rPr kumimoji="1" lang="ja-JP" altLang="en-US" dirty="0" smtClean="0"/>
                        <a:t>の</a:t>
                      </a:r>
                      <a:endParaRPr kumimoji="1" lang="ja-JP" altLang="en-US" dirty="0"/>
                    </a:p>
                  </a:txBody>
                  <a:tcPr>
                    <a:solidFill>
                      <a:schemeClr val="accent5"/>
                    </a:solidFill>
                  </a:tcPr>
                </a:tc>
              </a:tr>
              <a:tr h="370840">
                <a:tc>
                  <a:txBody>
                    <a:bodyPr/>
                    <a:lstStyle/>
                    <a:p>
                      <a:pPr algn="ctr"/>
                      <a:r>
                        <a:rPr kumimoji="1" lang="ja-JP" altLang="en-US" dirty="0" smtClean="0"/>
                        <a:t>す</a:t>
                      </a:r>
                      <a:endParaRPr kumimoji="1" lang="ja-JP" altLang="en-US" dirty="0"/>
                    </a:p>
                  </a:txBody>
                  <a:tcPr/>
                </a:tc>
                <a:tc>
                  <a:txBody>
                    <a:bodyPr/>
                    <a:lstStyle/>
                    <a:p>
                      <a:pPr algn="ctr"/>
                      <a:r>
                        <a:rPr kumimoji="1" lang="ja-JP" altLang="en-US" dirty="0" smtClean="0"/>
                        <a:t>め</a:t>
                      </a:r>
                      <a:endParaRPr kumimoji="1" lang="ja-JP" altLang="en-US" dirty="0"/>
                    </a:p>
                  </a:txBody>
                  <a:tcPr/>
                </a:tc>
                <a:tc>
                  <a:txBody>
                    <a:bodyPr/>
                    <a:lstStyle/>
                    <a:p>
                      <a:pPr algn="ctr"/>
                      <a:r>
                        <a:rPr kumimoji="1" lang="ja-JP" altLang="en-US" dirty="0" smtClean="0"/>
                        <a:t>こ</a:t>
                      </a:r>
                      <a:endParaRPr kumimoji="1" lang="ja-JP" altLang="en-US" dirty="0"/>
                    </a:p>
                  </a:txBody>
                  <a:tcPr/>
                </a:tc>
                <a:tc>
                  <a:txBody>
                    <a:bodyPr/>
                    <a:lstStyle/>
                    <a:p>
                      <a:pPr algn="ctr"/>
                      <a:r>
                        <a:rPr kumimoji="1" lang="ja-JP" altLang="en-US" dirty="0" smtClean="0"/>
                        <a:t>の</a:t>
                      </a:r>
                      <a:endParaRPr kumimoji="1" lang="ja-JP" altLang="en-US" dirty="0"/>
                    </a:p>
                  </a:txBody>
                  <a:tcPr/>
                </a:tc>
                <a:tc>
                  <a:txBody>
                    <a:bodyPr/>
                    <a:lstStyle/>
                    <a:p>
                      <a:pPr algn="ctr"/>
                      <a:r>
                        <a:rPr kumimoji="1" lang="ja-JP" altLang="en-US" dirty="0" smtClean="0"/>
                        <a:t>つ</a:t>
                      </a:r>
                      <a:endParaRPr kumimoji="1" lang="ja-JP" altLang="en-US" dirty="0"/>
                    </a:p>
                  </a:txBody>
                  <a:tcPr/>
                </a:tc>
                <a:tc>
                  <a:txBody>
                    <a:bodyPr/>
                    <a:lstStyle/>
                    <a:p>
                      <a:pPr algn="ctr"/>
                      <a:r>
                        <a:rPr kumimoji="1" lang="ja-JP" altLang="en-US" dirty="0" smtClean="0"/>
                        <a:t>お</a:t>
                      </a:r>
                      <a:endParaRPr kumimoji="1" lang="ja-JP" altLang="en-US" dirty="0"/>
                    </a:p>
                  </a:txBody>
                  <a:tcPr/>
                </a:tc>
                <a:tc>
                  <a:txBody>
                    <a:bodyPr/>
                    <a:lstStyle/>
                    <a:p>
                      <a:pPr algn="ctr"/>
                      <a:r>
                        <a:rPr kumimoji="1" lang="ja-JP" altLang="en-US" dirty="0" smtClean="0"/>
                        <a:t>ほ</a:t>
                      </a:r>
                      <a:endParaRPr kumimoji="1" lang="ja-JP" altLang="en-US" dirty="0"/>
                    </a:p>
                  </a:txBody>
                  <a:tcPr/>
                </a:tc>
                <a:tc>
                  <a:txBody>
                    <a:bodyPr/>
                    <a:lstStyle/>
                    <a:p>
                      <a:pPr algn="ctr"/>
                      <a:r>
                        <a:rPr kumimoji="1" lang="ja-JP" altLang="en-US" dirty="0" smtClean="0"/>
                        <a:t>や</a:t>
                      </a:r>
                      <a:endParaRPr kumimoji="1" lang="ja-JP" altLang="en-US" dirty="0"/>
                    </a:p>
                  </a:txBody>
                  <a:tcPr>
                    <a:solidFill>
                      <a:schemeClr val="accent5"/>
                    </a:solidFill>
                  </a:tcPr>
                </a:tc>
              </a:tr>
              <a:tr h="370840">
                <a:tc>
                  <a:txBody>
                    <a:bodyPr/>
                    <a:lstStyle/>
                    <a:p>
                      <a:pPr algn="ctr"/>
                      <a:r>
                        <a:rPr kumimoji="1" lang="ja-JP" altLang="en-US" dirty="0" smtClean="0"/>
                        <a:t>ん</a:t>
                      </a:r>
                      <a:endParaRPr kumimoji="1" lang="ja-JP" altLang="en-US" dirty="0"/>
                    </a:p>
                  </a:txBody>
                  <a:tcPr/>
                </a:tc>
                <a:tc>
                  <a:txBody>
                    <a:bodyPr/>
                    <a:lstStyle/>
                    <a:p>
                      <a:pPr algn="ctr"/>
                      <a:r>
                        <a:rPr kumimoji="1" lang="ja-JP" altLang="en-US" dirty="0" smtClean="0"/>
                        <a:t>み</a:t>
                      </a:r>
                      <a:endParaRPr kumimoji="1" lang="ja-JP" altLang="en-US" dirty="0"/>
                    </a:p>
                  </a:txBody>
                  <a:tcPr/>
                </a:tc>
                <a:tc>
                  <a:txBody>
                    <a:bodyPr/>
                    <a:lstStyle/>
                    <a:p>
                      <a:pPr algn="ctr"/>
                      <a:r>
                        <a:rPr kumimoji="1" lang="ja-JP" altLang="en-US" dirty="0" smtClean="0"/>
                        <a:t>え</a:t>
                      </a:r>
                      <a:endParaRPr kumimoji="1" lang="ja-JP" altLang="en-US" dirty="0"/>
                    </a:p>
                  </a:txBody>
                  <a:tcPr/>
                </a:tc>
                <a:tc>
                  <a:txBody>
                    <a:bodyPr/>
                    <a:lstStyle/>
                    <a:p>
                      <a:pPr algn="ctr"/>
                      <a:r>
                        <a:rPr kumimoji="1" lang="ja-JP" altLang="en-US" dirty="0" smtClean="0"/>
                        <a:t>お</a:t>
                      </a:r>
                      <a:endParaRPr kumimoji="1" lang="ja-JP" altLang="en-US" dirty="0"/>
                    </a:p>
                  </a:txBody>
                  <a:tcPr/>
                </a:tc>
                <a:tc>
                  <a:txBody>
                    <a:bodyPr/>
                    <a:lstStyle/>
                    <a:p>
                      <a:pPr algn="ctr"/>
                      <a:r>
                        <a:rPr kumimoji="1" lang="ja-JP" altLang="en-US" dirty="0" smtClean="0"/>
                        <a:t>ね</a:t>
                      </a:r>
                      <a:endParaRPr kumimoji="1" lang="ja-JP" altLang="en-US" dirty="0"/>
                    </a:p>
                  </a:txBody>
                  <a:tcPr/>
                </a:tc>
                <a:tc>
                  <a:txBody>
                    <a:bodyPr/>
                    <a:lstStyle/>
                    <a:p>
                      <a:pPr algn="ctr"/>
                      <a:r>
                        <a:rPr kumimoji="1" lang="ja-JP" altLang="en-US" dirty="0" smtClean="0"/>
                        <a:t>わ</a:t>
                      </a:r>
                      <a:endParaRPr kumimoji="1" lang="ja-JP" altLang="en-US" dirty="0"/>
                    </a:p>
                  </a:txBody>
                  <a:tcPr/>
                </a:tc>
                <a:tc>
                  <a:txBody>
                    <a:bodyPr/>
                    <a:lstStyle/>
                    <a:p>
                      <a:pPr algn="ctr"/>
                      <a:r>
                        <a:rPr kumimoji="1" lang="ja-JP" altLang="en-US" dirty="0" smtClean="0"/>
                        <a:t>へ</a:t>
                      </a:r>
                      <a:endParaRPr kumimoji="1" lang="ja-JP" altLang="en-US" dirty="0"/>
                    </a:p>
                  </a:txBody>
                  <a:tcPr/>
                </a:tc>
                <a:tc>
                  <a:txBody>
                    <a:bodyPr/>
                    <a:lstStyle/>
                    <a:p>
                      <a:pPr algn="ctr"/>
                      <a:r>
                        <a:rPr kumimoji="1" lang="ja-JP" altLang="en-US" dirty="0" smtClean="0"/>
                        <a:t>ま</a:t>
                      </a:r>
                      <a:endParaRPr kumimoji="1" lang="ja-JP" altLang="en-US" dirty="0"/>
                    </a:p>
                  </a:txBody>
                  <a:tcPr>
                    <a:solidFill>
                      <a:schemeClr val="accent5"/>
                    </a:solidFill>
                  </a:tcPr>
                </a:tc>
              </a:tr>
              <a:tr h="370840">
                <a:tc>
                  <a:txBody>
                    <a:bodyPr/>
                    <a:lstStyle/>
                    <a:p>
                      <a:pPr algn="ctr"/>
                      <a:endParaRPr kumimoji="1" lang="ja-JP" altLang="en-US"/>
                    </a:p>
                  </a:txBody>
                  <a:tcPr/>
                </a:tc>
                <a:tc>
                  <a:txBody>
                    <a:bodyPr/>
                    <a:lstStyle/>
                    <a:p>
                      <a:pPr algn="ctr"/>
                      <a:r>
                        <a:rPr kumimoji="1" lang="ja-JP" altLang="en-US" dirty="0" smtClean="0"/>
                        <a:t>し</a:t>
                      </a:r>
                      <a:endParaRPr kumimoji="1" lang="ja-JP" altLang="en-US" dirty="0"/>
                    </a:p>
                  </a:txBody>
                  <a:tcPr/>
                </a:tc>
                <a:tc>
                  <a:txBody>
                    <a:bodyPr/>
                    <a:lstStyle/>
                    <a:p>
                      <a:pPr algn="ctr"/>
                      <a:r>
                        <a:rPr kumimoji="1" lang="ja-JP" altLang="en-US" dirty="0" smtClean="0"/>
                        <a:t>て</a:t>
                      </a:r>
                      <a:endParaRPr kumimoji="1" lang="ja-JP" altLang="en-US" dirty="0"/>
                    </a:p>
                  </a:txBody>
                  <a:tcPr/>
                </a:tc>
                <a:tc>
                  <a:txBody>
                    <a:bodyPr/>
                    <a:lstStyle/>
                    <a:p>
                      <a:pPr algn="ctr"/>
                      <a:r>
                        <a:rPr kumimoji="1" lang="ja-JP" altLang="en-US" dirty="0" smtClean="0"/>
                        <a:t>く</a:t>
                      </a:r>
                      <a:endParaRPr kumimoji="1" lang="ja-JP" altLang="en-US" dirty="0"/>
                    </a:p>
                  </a:txBody>
                  <a:tcPr/>
                </a:tc>
                <a:tc>
                  <a:txBody>
                    <a:bodyPr/>
                    <a:lstStyle/>
                    <a:p>
                      <a:pPr algn="ctr"/>
                      <a:r>
                        <a:rPr kumimoji="1" lang="ja-JP" altLang="en-US" dirty="0" smtClean="0"/>
                        <a:t>な</a:t>
                      </a:r>
                      <a:endParaRPr kumimoji="1" lang="ja-JP" altLang="en-US" dirty="0"/>
                    </a:p>
                  </a:txBody>
                  <a:tcPr/>
                </a:tc>
                <a:tc>
                  <a:txBody>
                    <a:bodyPr/>
                    <a:lstStyle/>
                    <a:p>
                      <a:pPr algn="ctr"/>
                      <a:r>
                        <a:rPr kumimoji="1" lang="ja-JP" altLang="en-US" dirty="0" smtClean="0"/>
                        <a:t>か</a:t>
                      </a:r>
                      <a:endParaRPr kumimoji="1" lang="ja-JP" altLang="en-US" dirty="0"/>
                    </a:p>
                  </a:txBody>
                  <a:tcPr/>
                </a:tc>
                <a:tc>
                  <a:txBody>
                    <a:bodyPr/>
                    <a:lstStyle/>
                    <a:p>
                      <a:pPr algn="ctr"/>
                      <a:r>
                        <a:rPr kumimoji="1" lang="ja-JP" altLang="en-US" dirty="0" smtClean="0"/>
                        <a:t>と</a:t>
                      </a:r>
                      <a:endParaRPr kumimoji="1" lang="ja-JP" altLang="en-US" dirty="0"/>
                    </a:p>
                  </a:txBody>
                  <a:tcPr/>
                </a:tc>
                <a:tc>
                  <a:txBody>
                    <a:bodyPr/>
                    <a:lstStyle/>
                    <a:p>
                      <a:pPr algn="ctr"/>
                      <a:r>
                        <a:rPr kumimoji="1" lang="ja-JP" altLang="en-US" dirty="0" smtClean="0"/>
                        <a:t>に</a:t>
                      </a:r>
                      <a:endParaRPr kumimoji="1" lang="ja-JP" altLang="en-US" dirty="0"/>
                    </a:p>
                  </a:txBody>
                  <a:tcPr>
                    <a:solidFill>
                      <a:schemeClr val="accent5"/>
                    </a:solidFill>
                  </a:tcPr>
                </a:tc>
              </a:tr>
            </a:tbl>
          </a:graphicData>
        </a:graphic>
      </p:graphicFrame>
    </p:spTree>
    <p:extLst>
      <p:ext uri="{BB962C8B-B14F-4D97-AF65-F5344CB8AC3E}">
        <p14:creationId xmlns:p14="http://schemas.microsoft.com/office/powerpoint/2010/main" val="32341220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675467"/>
            <a:ext cx="7408333" cy="753533"/>
          </a:xfrm>
        </p:spPr>
        <p:txBody>
          <a:bodyPr/>
          <a:lstStyle/>
          <a:p>
            <a:r>
              <a:rPr kumimoji="1" lang="ja-JP" altLang="en-US" dirty="0" smtClean="0"/>
              <a:t>最も有名な古代ローマの暗号</a:t>
            </a:r>
            <a:endParaRPr kumimoji="1" lang="ja-JP" altLang="en-US" dirty="0"/>
          </a:p>
        </p:txBody>
      </p:sp>
      <p:sp>
        <p:nvSpPr>
          <p:cNvPr id="8" name="スライド番号プレースホルダー 7"/>
          <p:cNvSpPr>
            <a:spLocks noGrp="1"/>
          </p:cNvSpPr>
          <p:nvPr>
            <p:ph type="sldNum" sz="quarter" idx="12"/>
          </p:nvPr>
        </p:nvSpPr>
        <p:spPr/>
        <p:txBody>
          <a:bodyPr/>
          <a:lstStyle/>
          <a:p>
            <a:pPr>
              <a:defRPr/>
            </a:pPr>
            <a:fld id="{8031C93E-A442-D54F-9D34-1F3E335F0EDE}" type="slidenum">
              <a:rPr lang="en-US" altLang="ja-JP" smtClean="0"/>
              <a:pPr>
                <a:defRPr/>
              </a:pPr>
              <a:t>6</a:t>
            </a:fld>
            <a:endParaRPr lang="en-US" altLang="ja-JP"/>
          </a:p>
        </p:txBody>
      </p:sp>
      <p:sp>
        <p:nvSpPr>
          <p:cNvPr id="3" name="タイトル 2"/>
          <p:cNvSpPr>
            <a:spLocks noGrp="1"/>
          </p:cNvSpPr>
          <p:nvPr>
            <p:ph type="title"/>
          </p:nvPr>
        </p:nvSpPr>
        <p:spPr/>
        <p:txBody>
          <a:bodyPr>
            <a:normAutofit/>
          </a:bodyPr>
          <a:lstStyle/>
          <a:p>
            <a:r>
              <a:rPr lang="ja-JP" altLang="en-US" dirty="0" smtClean="0">
                <a:latin typeface="+mj-ea"/>
              </a:rPr>
              <a:t>シーザー暗号（</a:t>
            </a:r>
            <a:r>
              <a:rPr lang="en-US" altLang="ja-JP" dirty="0" smtClean="0">
                <a:latin typeface="+mj-ea"/>
              </a:rPr>
              <a:t>BC 1 </a:t>
            </a:r>
            <a:r>
              <a:rPr lang="ja-JP" altLang="en-US" dirty="0" smtClean="0">
                <a:latin typeface="+mj-ea"/>
              </a:rPr>
              <a:t>世紀）</a:t>
            </a:r>
            <a:endParaRPr kumimoji="1" lang="ja-JP" altLang="en-US" dirty="0">
              <a:latin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36715288"/>
              </p:ext>
            </p:extLst>
          </p:nvPr>
        </p:nvGraphicFramePr>
        <p:xfrm>
          <a:off x="1259632" y="3573016"/>
          <a:ext cx="6096000" cy="74168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kumimoji="1" lang="ja-JP" altLang="en-US" dirty="0" smtClean="0">
                          <a:latin typeface="+mn-ea"/>
                          <a:ea typeface="+mn-ea"/>
                        </a:rPr>
                        <a:t>平文</a:t>
                      </a:r>
                      <a:endParaRPr kumimoji="1" lang="ja-JP" altLang="en-US" dirty="0">
                        <a:latin typeface="+mn-ea"/>
                        <a:ea typeface="+mn-ea"/>
                      </a:endParaRPr>
                    </a:p>
                  </a:txBody>
                  <a:tcPr/>
                </a:tc>
                <a:tc>
                  <a:txBody>
                    <a:bodyPr/>
                    <a:lstStyle/>
                    <a:p>
                      <a:pPr algn="ctr"/>
                      <a:r>
                        <a:rPr kumimoji="1" lang="en-US" altLang="ja-JP" dirty="0" smtClean="0">
                          <a:latin typeface="+mn-ea"/>
                          <a:ea typeface="+mn-ea"/>
                        </a:rPr>
                        <a:t>A</a:t>
                      </a:r>
                      <a:endParaRPr kumimoji="1" lang="ja-JP" altLang="en-US" dirty="0">
                        <a:latin typeface="+mn-ea"/>
                        <a:ea typeface="+mn-ea"/>
                      </a:endParaRPr>
                    </a:p>
                  </a:txBody>
                  <a:tcPr/>
                </a:tc>
                <a:tc>
                  <a:txBody>
                    <a:bodyPr/>
                    <a:lstStyle/>
                    <a:p>
                      <a:pPr algn="ctr"/>
                      <a:r>
                        <a:rPr kumimoji="1" lang="en-US" altLang="ja-JP" dirty="0" smtClean="0">
                          <a:latin typeface="+mn-ea"/>
                          <a:ea typeface="+mn-ea"/>
                        </a:rPr>
                        <a:t>B</a:t>
                      </a:r>
                      <a:endParaRPr kumimoji="1" lang="ja-JP" altLang="en-US" dirty="0">
                        <a:latin typeface="+mn-ea"/>
                        <a:ea typeface="+mn-ea"/>
                      </a:endParaRPr>
                    </a:p>
                  </a:txBody>
                  <a:tcPr/>
                </a:tc>
                <a:tc>
                  <a:txBody>
                    <a:bodyPr/>
                    <a:lstStyle/>
                    <a:p>
                      <a:pPr algn="ctr"/>
                      <a:r>
                        <a:rPr kumimoji="1" lang="en-US" altLang="ja-JP" dirty="0" smtClean="0">
                          <a:latin typeface="+mn-ea"/>
                          <a:ea typeface="+mn-ea"/>
                        </a:rPr>
                        <a:t>C</a:t>
                      </a:r>
                      <a:endParaRPr kumimoji="1" lang="ja-JP" altLang="en-US" dirty="0">
                        <a:latin typeface="+mn-ea"/>
                        <a:ea typeface="+mn-ea"/>
                      </a:endParaRPr>
                    </a:p>
                  </a:txBody>
                  <a:tcPr/>
                </a:tc>
                <a:tc>
                  <a:txBody>
                    <a:bodyPr/>
                    <a:lstStyle/>
                    <a:p>
                      <a:pPr algn="ctr"/>
                      <a:r>
                        <a:rPr kumimoji="1" lang="en-US" altLang="ja-JP" dirty="0" smtClean="0">
                          <a:latin typeface="+mn-ea"/>
                          <a:ea typeface="+mn-ea"/>
                        </a:rPr>
                        <a:t>…</a:t>
                      </a:r>
                      <a:endParaRPr kumimoji="1" lang="ja-JP" altLang="en-US" dirty="0">
                        <a:latin typeface="+mn-ea"/>
                        <a:ea typeface="+mn-ea"/>
                      </a:endParaRPr>
                    </a:p>
                  </a:txBody>
                  <a:tcPr/>
                </a:tc>
                <a:tc>
                  <a:txBody>
                    <a:bodyPr/>
                    <a:lstStyle/>
                    <a:p>
                      <a:pPr algn="ctr"/>
                      <a:r>
                        <a:rPr kumimoji="1" lang="en-US" altLang="ja-JP" dirty="0" smtClean="0">
                          <a:latin typeface="+mn-ea"/>
                          <a:ea typeface="+mn-ea"/>
                        </a:rPr>
                        <a:t>X</a:t>
                      </a:r>
                      <a:endParaRPr kumimoji="1" lang="ja-JP" altLang="en-US" dirty="0">
                        <a:latin typeface="+mn-ea"/>
                        <a:ea typeface="+mn-ea"/>
                      </a:endParaRPr>
                    </a:p>
                  </a:txBody>
                  <a:tcPr/>
                </a:tc>
                <a:tc>
                  <a:txBody>
                    <a:bodyPr/>
                    <a:lstStyle/>
                    <a:p>
                      <a:pPr algn="ctr"/>
                      <a:r>
                        <a:rPr kumimoji="1" lang="en-US" altLang="ja-JP" dirty="0" smtClean="0">
                          <a:latin typeface="+mn-ea"/>
                          <a:ea typeface="+mn-ea"/>
                        </a:rPr>
                        <a:t>Y</a:t>
                      </a:r>
                      <a:endParaRPr kumimoji="1" lang="ja-JP" altLang="en-US" dirty="0">
                        <a:latin typeface="+mn-ea"/>
                        <a:ea typeface="+mn-ea"/>
                      </a:endParaRPr>
                    </a:p>
                  </a:txBody>
                  <a:tcPr/>
                </a:tc>
                <a:tc>
                  <a:txBody>
                    <a:bodyPr/>
                    <a:lstStyle/>
                    <a:p>
                      <a:pPr algn="ctr"/>
                      <a:r>
                        <a:rPr kumimoji="1" lang="en-US" altLang="ja-JP" dirty="0" smtClean="0">
                          <a:latin typeface="+mn-ea"/>
                          <a:ea typeface="+mn-ea"/>
                        </a:rPr>
                        <a:t>Z</a:t>
                      </a:r>
                      <a:endParaRPr kumimoji="1" lang="ja-JP" altLang="en-US" dirty="0">
                        <a:latin typeface="+mn-ea"/>
                        <a:ea typeface="+mn-ea"/>
                      </a:endParaRPr>
                    </a:p>
                  </a:txBody>
                  <a:tcPr/>
                </a:tc>
              </a:tr>
              <a:tr h="370840">
                <a:tc>
                  <a:txBody>
                    <a:bodyPr/>
                    <a:lstStyle/>
                    <a:p>
                      <a:pPr algn="ctr"/>
                      <a:r>
                        <a:rPr kumimoji="1" lang="ja-JP" altLang="en-US" dirty="0" smtClean="0">
                          <a:latin typeface="+mn-ea"/>
                          <a:ea typeface="+mn-ea"/>
                        </a:rPr>
                        <a:t>暗号</a:t>
                      </a:r>
                      <a:endParaRPr kumimoji="1" lang="ja-JP" altLang="en-US" dirty="0">
                        <a:latin typeface="+mn-ea"/>
                        <a:ea typeface="+mn-ea"/>
                      </a:endParaRPr>
                    </a:p>
                  </a:txBody>
                  <a:tcPr/>
                </a:tc>
                <a:tc>
                  <a:txBody>
                    <a:bodyPr/>
                    <a:lstStyle/>
                    <a:p>
                      <a:pPr algn="ctr"/>
                      <a:r>
                        <a:rPr kumimoji="1" lang="en-US" altLang="ja-JP" dirty="0" smtClean="0">
                          <a:latin typeface="+mn-ea"/>
                          <a:ea typeface="+mn-ea"/>
                        </a:rPr>
                        <a:t>D</a:t>
                      </a:r>
                      <a:endParaRPr kumimoji="1" lang="ja-JP" altLang="en-US" dirty="0">
                        <a:latin typeface="+mn-ea"/>
                        <a:ea typeface="+mn-ea"/>
                      </a:endParaRPr>
                    </a:p>
                  </a:txBody>
                  <a:tcPr/>
                </a:tc>
                <a:tc>
                  <a:txBody>
                    <a:bodyPr/>
                    <a:lstStyle/>
                    <a:p>
                      <a:pPr algn="ctr"/>
                      <a:r>
                        <a:rPr kumimoji="1" lang="en-US" altLang="ja-JP" dirty="0" smtClean="0">
                          <a:latin typeface="+mn-ea"/>
                          <a:ea typeface="+mn-ea"/>
                        </a:rPr>
                        <a:t>E</a:t>
                      </a:r>
                      <a:endParaRPr kumimoji="1" lang="ja-JP" altLang="en-US" dirty="0">
                        <a:latin typeface="+mn-ea"/>
                        <a:ea typeface="+mn-ea"/>
                      </a:endParaRPr>
                    </a:p>
                  </a:txBody>
                  <a:tcPr/>
                </a:tc>
                <a:tc>
                  <a:txBody>
                    <a:bodyPr/>
                    <a:lstStyle/>
                    <a:p>
                      <a:pPr algn="ctr"/>
                      <a:r>
                        <a:rPr kumimoji="1" lang="en-US" altLang="ja-JP" dirty="0" smtClean="0">
                          <a:latin typeface="+mn-ea"/>
                          <a:ea typeface="+mn-ea"/>
                        </a:rPr>
                        <a:t>F</a:t>
                      </a:r>
                      <a:endParaRPr kumimoji="1" lang="ja-JP" altLang="en-US" dirty="0">
                        <a:latin typeface="+mn-ea"/>
                        <a:ea typeface="+mn-ea"/>
                      </a:endParaRPr>
                    </a:p>
                  </a:txBody>
                  <a:tcPr/>
                </a:tc>
                <a:tc>
                  <a:txBody>
                    <a:bodyPr/>
                    <a:lstStyle/>
                    <a:p>
                      <a:pPr algn="ctr"/>
                      <a:r>
                        <a:rPr kumimoji="1" lang="en-US" altLang="ja-JP" dirty="0" smtClean="0">
                          <a:latin typeface="+mn-ea"/>
                          <a:ea typeface="+mn-ea"/>
                        </a:rPr>
                        <a:t>…</a:t>
                      </a:r>
                      <a:endParaRPr kumimoji="1" lang="ja-JP" altLang="en-US" dirty="0">
                        <a:latin typeface="+mn-ea"/>
                        <a:ea typeface="+mn-ea"/>
                      </a:endParaRPr>
                    </a:p>
                  </a:txBody>
                  <a:tcPr/>
                </a:tc>
                <a:tc>
                  <a:txBody>
                    <a:bodyPr/>
                    <a:lstStyle/>
                    <a:p>
                      <a:pPr algn="ctr"/>
                      <a:r>
                        <a:rPr kumimoji="1" lang="en-US" altLang="ja-JP" dirty="0" smtClean="0">
                          <a:latin typeface="+mn-ea"/>
                          <a:ea typeface="+mn-ea"/>
                        </a:rPr>
                        <a:t>A</a:t>
                      </a:r>
                      <a:endParaRPr kumimoji="1" lang="ja-JP" altLang="en-US" dirty="0">
                        <a:latin typeface="+mn-ea"/>
                        <a:ea typeface="+mn-ea"/>
                      </a:endParaRPr>
                    </a:p>
                  </a:txBody>
                  <a:tcPr/>
                </a:tc>
                <a:tc>
                  <a:txBody>
                    <a:bodyPr/>
                    <a:lstStyle/>
                    <a:p>
                      <a:pPr algn="ctr"/>
                      <a:r>
                        <a:rPr kumimoji="1" lang="en-US" altLang="ja-JP" dirty="0" smtClean="0">
                          <a:latin typeface="+mn-ea"/>
                          <a:ea typeface="+mn-ea"/>
                        </a:rPr>
                        <a:t>B</a:t>
                      </a:r>
                      <a:endParaRPr kumimoji="1" lang="ja-JP" altLang="en-US" dirty="0">
                        <a:latin typeface="+mn-ea"/>
                        <a:ea typeface="+mn-ea"/>
                      </a:endParaRPr>
                    </a:p>
                  </a:txBody>
                  <a:tcPr/>
                </a:tc>
                <a:tc>
                  <a:txBody>
                    <a:bodyPr/>
                    <a:lstStyle/>
                    <a:p>
                      <a:pPr algn="ctr"/>
                      <a:r>
                        <a:rPr kumimoji="1" lang="en-US" altLang="ja-JP" dirty="0" smtClean="0">
                          <a:latin typeface="+mn-ea"/>
                          <a:ea typeface="+mn-ea"/>
                        </a:rPr>
                        <a:t>C</a:t>
                      </a:r>
                      <a:endParaRPr kumimoji="1" lang="ja-JP" altLang="en-US" dirty="0">
                        <a:latin typeface="+mn-ea"/>
                        <a:ea typeface="+mn-ea"/>
                      </a:endParaRPr>
                    </a:p>
                  </a:txBody>
                  <a:tcPr/>
                </a:tc>
              </a:tr>
            </a:tbl>
          </a:graphicData>
        </a:graphic>
      </p:graphicFrame>
      <p:sp>
        <p:nvSpPr>
          <p:cNvPr id="7" name="コンテンツ プレースホルダー 1"/>
          <p:cNvSpPr txBox="1">
            <a:spLocks/>
          </p:cNvSpPr>
          <p:nvPr/>
        </p:nvSpPr>
        <p:spPr>
          <a:xfrm>
            <a:off x="908083" y="4619683"/>
            <a:ext cx="7408333" cy="1329597"/>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en-US" altLang="ja-JP" dirty="0" smtClean="0">
                <a:latin typeface="+mn-ea"/>
              </a:rPr>
              <a:t>TOKAI</a:t>
            </a:r>
            <a:r>
              <a:rPr lang="ja-JP" altLang="en-US" dirty="0" smtClean="0">
                <a:latin typeface="+mn-ea"/>
              </a:rPr>
              <a:t>　</a:t>
            </a:r>
            <a:r>
              <a:rPr lang="en-US" altLang="ja-JP" dirty="0" smtClean="0">
                <a:latin typeface="+mn-ea"/>
              </a:rPr>
              <a:t>→</a:t>
            </a:r>
            <a:r>
              <a:rPr lang="ja-JP" altLang="en-US" dirty="0" smtClean="0">
                <a:latin typeface="+mn-ea"/>
              </a:rPr>
              <a:t>　</a:t>
            </a:r>
            <a:r>
              <a:rPr lang="en-US" altLang="ja-JP" dirty="0" smtClean="0">
                <a:latin typeface="+mn-ea"/>
              </a:rPr>
              <a:t>WRNDL</a:t>
            </a:r>
          </a:p>
          <a:p>
            <a:r>
              <a:rPr lang="ja-JP" altLang="en-US" dirty="0" smtClean="0"/>
              <a:t>文字をきまった数だけずらす</a:t>
            </a:r>
            <a:endParaRPr lang="en-US" altLang="ja-JP" dirty="0"/>
          </a:p>
          <a:p>
            <a:pPr lvl="1"/>
            <a:r>
              <a:rPr lang="ja-JP" altLang="en-US" dirty="0" smtClean="0"/>
              <a:t>ずらす量を変えると別の暗号文に</a:t>
            </a:r>
            <a:endParaRPr lang="ja-JP" altLang="en-US" dirty="0"/>
          </a:p>
        </p:txBody>
      </p:sp>
    </p:spTree>
    <p:extLst>
      <p:ext uri="{BB962C8B-B14F-4D97-AF65-F5344CB8AC3E}">
        <p14:creationId xmlns:p14="http://schemas.microsoft.com/office/powerpoint/2010/main" val="7820871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675467"/>
            <a:ext cx="7408333" cy="1439333"/>
          </a:xfrm>
        </p:spPr>
        <p:txBody>
          <a:bodyPr/>
          <a:lstStyle/>
          <a:p>
            <a:r>
              <a:rPr kumimoji="1" lang="ja-JP" altLang="en-US" dirty="0" smtClean="0"/>
              <a:t>古代エジプトでは決まった絵文字を文字として</a:t>
            </a:r>
            <a:r>
              <a:rPr lang="ja-JP" altLang="en-US" dirty="0" smtClean="0"/>
              <a:t>使用</a:t>
            </a:r>
            <a:endParaRPr lang="en-US" altLang="ja-JP" dirty="0" smtClean="0"/>
          </a:p>
          <a:p>
            <a:r>
              <a:rPr lang="ja-JP" altLang="en-US" dirty="0" smtClean="0"/>
              <a:t>標準以外の絵文字を使った石碑が存在する</a:t>
            </a:r>
            <a:endParaRPr lang="en-US" altLang="ja-JP" dirty="0" smtClean="0"/>
          </a:p>
          <a:p>
            <a:pPr lvl="1"/>
            <a:r>
              <a:rPr kumimoji="1" lang="ja-JP" altLang="en-US" dirty="0" smtClean="0"/>
              <a:t>現存する最古の暗号文と言われている</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8031C93E-A442-D54F-9D34-1F3E335F0EDE}" type="slidenum">
              <a:rPr lang="en-US" altLang="ja-JP" smtClean="0"/>
              <a:pPr>
                <a:defRPr/>
              </a:pPr>
              <a:t>7</a:t>
            </a:fld>
            <a:endParaRPr lang="en-US" altLang="ja-JP"/>
          </a:p>
        </p:txBody>
      </p:sp>
      <p:sp>
        <p:nvSpPr>
          <p:cNvPr id="3" name="タイトル 2"/>
          <p:cNvSpPr>
            <a:spLocks noGrp="1"/>
          </p:cNvSpPr>
          <p:nvPr>
            <p:ph type="title"/>
          </p:nvPr>
        </p:nvSpPr>
        <p:spPr/>
        <p:txBody>
          <a:bodyPr>
            <a:normAutofit/>
          </a:bodyPr>
          <a:lstStyle/>
          <a:p>
            <a:r>
              <a:rPr kumimoji="1" lang="ja-JP" altLang="en-US" dirty="0" smtClean="0">
                <a:latin typeface="+mj-ea"/>
              </a:rPr>
              <a:t>ヒエログリフの暗号（</a:t>
            </a:r>
            <a:r>
              <a:rPr kumimoji="1" lang="en-US" altLang="ja-JP" dirty="0" smtClean="0">
                <a:latin typeface="+mj-ea"/>
              </a:rPr>
              <a:t>BC </a:t>
            </a:r>
            <a:r>
              <a:rPr lang="en-US" altLang="ja-JP" dirty="0" smtClean="0">
                <a:latin typeface="+mj-ea"/>
              </a:rPr>
              <a:t>19</a:t>
            </a:r>
            <a:r>
              <a:rPr kumimoji="1" lang="ja-JP" altLang="en-US" dirty="0" smtClean="0">
                <a:latin typeface="+mj-ea"/>
              </a:rPr>
              <a:t>世紀）</a:t>
            </a:r>
            <a:endParaRPr kumimoji="1" lang="ja-JP" altLang="en-US" dirty="0">
              <a:latin typeface="+mj-ea"/>
            </a:endParaRPr>
          </a:p>
        </p:txBody>
      </p:sp>
      <p:pic>
        <p:nvPicPr>
          <p:cNvPr id="5" name="図 4" descr="Egypt_Hieroglyphe2.jpg"/>
          <p:cNvPicPr>
            <a:picLocks noChangeAspect="1"/>
          </p:cNvPicPr>
          <p:nvPr/>
        </p:nvPicPr>
        <p:blipFill>
          <a:blip r:embed="rId3"/>
          <a:stretch>
            <a:fillRect/>
          </a:stretch>
        </p:blipFill>
        <p:spPr>
          <a:xfrm>
            <a:off x="1066800" y="3962400"/>
            <a:ext cx="3149600" cy="2362200"/>
          </a:xfrm>
          <a:prstGeom prst="rect">
            <a:avLst/>
          </a:prstGeom>
        </p:spPr>
      </p:pic>
      <p:sp>
        <p:nvSpPr>
          <p:cNvPr id="6" name="テキスト ボックス 5"/>
          <p:cNvSpPr txBox="1"/>
          <p:nvPr/>
        </p:nvSpPr>
        <p:spPr>
          <a:xfrm>
            <a:off x="4495800" y="6019800"/>
            <a:ext cx="3499676" cy="338554"/>
          </a:xfrm>
          <a:prstGeom prst="rect">
            <a:avLst/>
          </a:prstGeom>
          <a:noFill/>
        </p:spPr>
        <p:txBody>
          <a:bodyPr wrap="none" rtlCol="0">
            <a:spAutoFit/>
          </a:bodyPr>
          <a:lstStyle/>
          <a:p>
            <a:r>
              <a:rPr lang="en-US" altLang="ja-JP" sz="1600" dirty="0" smtClean="0"/>
              <a:t>http://</a:t>
            </a:r>
            <a:r>
              <a:rPr lang="en-US" altLang="ja-JP" sz="1600" dirty="0" err="1" smtClean="0"/>
              <a:t>ja.wikipedia.org</a:t>
            </a:r>
            <a:r>
              <a:rPr lang="en-US" altLang="ja-JP" sz="1600" dirty="0" smtClean="0"/>
              <a:t>/wiki/</a:t>
            </a:r>
            <a:r>
              <a:rPr lang="ja-JP" altLang="en-US" sz="1600" dirty="0" smtClean="0"/>
              <a:t>ヒエログリフ</a:t>
            </a:r>
            <a:endParaRPr kumimoji="1" lang="ja-JP" altLang="en-US" sz="1600" dirty="0"/>
          </a:p>
        </p:txBody>
      </p:sp>
    </p:spTree>
    <p:extLst>
      <p:ext uri="{BB962C8B-B14F-4D97-AF65-F5344CB8AC3E}">
        <p14:creationId xmlns:p14="http://schemas.microsoft.com/office/powerpoint/2010/main" val="25037989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675467"/>
            <a:ext cx="4309533" cy="2658533"/>
          </a:xfrm>
        </p:spPr>
        <p:txBody>
          <a:bodyPr>
            <a:normAutofit/>
          </a:bodyPr>
          <a:lstStyle/>
          <a:p>
            <a:r>
              <a:rPr lang="ja-JP" altLang="en-US" dirty="0" smtClean="0"/>
              <a:t>七，七が「</a:t>
            </a:r>
            <a:r>
              <a:rPr lang="ja-JP" altLang="en-US" dirty="0" smtClean="0">
                <a:solidFill>
                  <a:srgbClr val="FF0000"/>
                </a:solidFill>
              </a:rPr>
              <a:t>みかさのやまに、いでしつきかも</a:t>
            </a:r>
            <a:r>
              <a:rPr lang="ja-JP" altLang="en-US" dirty="0" smtClean="0"/>
              <a:t>」なら</a:t>
            </a:r>
            <a:endParaRPr lang="en-US" altLang="ja-JP" dirty="0" smtClean="0"/>
          </a:p>
          <a:p>
            <a:pPr lvl="1">
              <a:buNone/>
            </a:pPr>
            <a:r>
              <a:rPr lang="ja-JP" altLang="en-US" dirty="0" smtClean="0"/>
              <a:t>「てきあり」</a:t>
            </a:r>
            <a:r>
              <a:rPr lang="en-US" altLang="ja-JP" dirty="0" smtClean="0"/>
              <a:t>→</a:t>
            </a:r>
            <a:r>
              <a:rPr lang="ja-JP" altLang="en-US" dirty="0" smtClean="0"/>
              <a:t>「にきさかみかかて」</a:t>
            </a:r>
            <a:endParaRPr lang="en-US" altLang="ja-JP" dirty="0" smtClean="0"/>
          </a:p>
          <a:p>
            <a:r>
              <a:rPr lang="ja-JP" altLang="en-US" dirty="0" smtClean="0"/>
              <a:t>七，七が「</a:t>
            </a:r>
            <a:r>
              <a:rPr lang="ja-JP" altLang="en-US" dirty="0" smtClean="0">
                <a:solidFill>
                  <a:srgbClr val="FF0000"/>
                </a:solidFill>
              </a:rPr>
              <a:t>こえなくおしう、かいとうしたす</a:t>
            </a:r>
            <a:r>
              <a:rPr lang="ja-JP" altLang="en-US" dirty="0" smtClean="0"/>
              <a:t>」なら</a:t>
            </a:r>
            <a:endParaRPr lang="en-US" altLang="ja-JP" dirty="0" smtClean="0"/>
          </a:p>
          <a:p>
            <a:pPr lvl="1">
              <a:buNone/>
            </a:pPr>
            <a:r>
              <a:rPr lang="ja-JP" altLang="en-US" dirty="0" smtClean="0"/>
              <a:t>「てきあり」</a:t>
            </a:r>
            <a:r>
              <a:rPr lang="en-US" altLang="ja-JP" dirty="0" smtClean="0"/>
              <a:t>→</a:t>
            </a:r>
            <a:r>
              <a:rPr lang="ja-JP" altLang="en-US" dirty="0" smtClean="0"/>
              <a:t>「うしなたこたえい」</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031C93E-A442-D54F-9D34-1F3E335F0EDE}" type="slidenum">
              <a:rPr lang="en-US" altLang="ja-JP" smtClean="0"/>
              <a:pPr>
                <a:defRPr/>
              </a:pPr>
              <a:t>8</a:t>
            </a:fld>
            <a:endParaRPr lang="en-US" altLang="ja-JP"/>
          </a:p>
        </p:txBody>
      </p:sp>
      <p:sp>
        <p:nvSpPr>
          <p:cNvPr id="3" name="タイトル 2"/>
          <p:cNvSpPr>
            <a:spLocks noGrp="1"/>
          </p:cNvSpPr>
          <p:nvPr>
            <p:ph type="title"/>
          </p:nvPr>
        </p:nvSpPr>
        <p:spPr/>
        <p:txBody>
          <a:bodyPr/>
          <a:lstStyle/>
          <a:p>
            <a:r>
              <a:rPr kumimoji="1" lang="ja-JP" altLang="en-US" dirty="0" smtClean="0"/>
              <a:t>上杉暗号</a:t>
            </a:r>
            <a:r>
              <a:rPr lang="ja-JP" altLang="en-US" dirty="0" smtClean="0"/>
              <a:t>と鍵</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201209495"/>
              </p:ext>
            </p:extLst>
          </p:nvPr>
        </p:nvGraphicFramePr>
        <p:xfrm>
          <a:off x="5285584" y="2819400"/>
          <a:ext cx="3477416" cy="2966720"/>
        </p:xfrm>
        <a:graphic>
          <a:graphicData uri="http://schemas.openxmlformats.org/drawingml/2006/table">
            <a:tbl>
              <a:tblPr firstRow="1" bandRow="1">
                <a:tableStyleId>{5C22544A-7EE6-4342-B048-85BDC9FD1C3A}</a:tableStyleId>
              </a:tblPr>
              <a:tblGrid>
                <a:gridCol w="434677"/>
                <a:gridCol w="434677"/>
                <a:gridCol w="434677"/>
                <a:gridCol w="434677"/>
                <a:gridCol w="434677"/>
                <a:gridCol w="434677"/>
                <a:gridCol w="434677"/>
                <a:gridCol w="434677"/>
              </a:tblGrid>
              <a:tr h="370840">
                <a:tc>
                  <a:txBody>
                    <a:bodyPr/>
                    <a:lstStyle/>
                    <a:p>
                      <a:pPr algn="ctr"/>
                      <a:r>
                        <a:rPr kumimoji="1" lang="ja-JP" altLang="en-US" dirty="0" smtClean="0"/>
                        <a:t>す</a:t>
                      </a:r>
                      <a:endParaRPr kumimoji="1" lang="ja-JP" altLang="en-US" dirty="0"/>
                    </a:p>
                  </a:txBody>
                  <a:tcPr>
                    <a:solidFill>
                      <a:schemeClr val="accent5"/>
                    </a:solidFill>
                  </a:tcPr>
                </a:tc>
                <a:tc>
                  <a:txBody>
                    <a:bodyPr/>
                    <a:lstStyle/>
                    <a:p>
                      <a:pPr algn="ctr"/>
                      <a:r>
                        <a:rPr kumimoji="1" lang="ja-JP" altLang="en-US" dirty="0" smtClean="0"/>
                        <a:t>た</a:t>
                      </a:r>
                      <a:endParaRPr kumimoji="1" lang="ja-JP" altLang="en-US" dirty="0"/>
                    </a:p>
                  </a:txBody>
                  <a:tcPr>
                    <a:solidFill>
                      <a:schemeClr val="accent5"/>
                    </a:solidFill>
                  </a:tcPr>
                </a:tc>
                <a:tc>
                  <a:txBody>
                    <a:bodyPr/>
                    <a:lstStyle/>
                    <a:p>
                      <a:pPr algn="ctr"/>
                      <a:r>
                        <a:rPr kumimoji="1" lang="ja-JP" altLang="en-US" dirty="0" smtClean="0"/>
                        <a:t>し</a:t>
                      </a:r>
                      <a:endParaRPr kumimoji="1" lang="ja-JP" altLang="en-US" dirty="0"/>
                    </a:p>
                  </a:txBody>
                  <a:tcPr>
                    <a:solidFill>
                      <a:schemeClr val="accent5"/>
                    </a:solidFill>
                  </a:tcPr>
                </a:tc>
                <a:tc>
                  <a:txBody>
                    <a:bodyPr/>
                    <a:lstStyle/>
                    <a:p>
                      <a:pPr algn="ctr"/>
                      <a:r>
                        <a:rPr kumimoji="1" lang="ja-JP" altLang="en-US" dirty="0" smtClean="0"/>
                        <a:t>う</a:t>
                      </a:r>
                      <a:endParaRPr kumimoji="1" lang="ja-JP" altLang="en-US" dirty="0"/>
                    </a:p>
                  </a:txBody>
                  <a:tcPr>
                    <a:solidFill>
                      <a:schemeClr val="accent5"/>
                    </a:solidFill>
                  </a:tcPr>
                </a:tc>
                <a:tc>
                  <a:txBody>
                    <a:bodyPr/>
                    <a:lstStyle/>
                    <a:p>
                      <a:pPr algn="ctr"/>
                      <a:r>
                        <a:rPr kumimoji="1" lang="ja-JP" altLang="en-US" dirty="0" smtClean="0"/>
                        <a:t>と</a:t>
                      </a:r>
                      <a:endParaRPr kumimoji="1" lang="ja-JP" altLang="en-US" dirty="0"/>
                    </a:p>
                  </a:txBody>
                  <a:tcPr>
                    <a:solidFill>
                      <a:schemeClr val="accent5"/>
                    </a:solidFill>
                  </a:tcPr>
                </a:tc>
                <a:tc>
                  <a:txBody>
                    <a:bodyPr/>
                    <a:lstStyle/>
                    <a:p>
                      <a:pPr algn="ctr"/>
                      <a:r>
                        <a:rPr kumimoji="1" lang="ja-JP" altLang="en-US" dirty="0" smtClean="0"/>
                        <a:t>い</a:t>
                      </a:r>
                      <a:endParaRPr kumimoji="1" lang="ja-JP" altLang="en-US" dirty="0"/>
                    </a:p>
                  </a:txBody>
                  <a:tcPr>
                    <a:solidFill>
                      <a:schemeClr val="accent5"/>
                    </a:solidFill>
                  </a:tcPr>
                </a:tc>
                <a:tc>
                  <a:txBody>
                    <a:bodyPr/>
                    <a:lstStyle/>
                    <a:p>
                      <a:pPr algn="ctr"/>
                      <a:r>
                        <a:rPr kumimoji="1" lang="ja-JP" altLang="en-US" dirty="0" smtClean="0"/>
                        <a:t>か</a:t>
                      </a:r>
                      <a:endParaRPr kumimoji="1" lang="ja-JP" altLang="en-US" dirty="0"/>
                    </a:p>
                  </a:txBody>
                  <a:tcPr>
                    <a:solidFill>
                      <a:schemeClr val="accent5"/>
                    </a:solidFill>
                  </a:tcPr>
                </a:tc>
                <a:tc>
                  <a:txBody>
                    <a:bodyPr/>
                    <a:lstStyle/>
                    <a:p>
                      <a:pPr algn="ctr"/>
                      <a:endParaRPr kumimoji="1" lang="ja-JP" altLang="en-US" dirty="0"/>
                    </a:p>
                  </a:txBody>
                  <a:tcPr>
                    <a:solidFill>
                      <a:schemeClr val="accent5"/>
                    </a:solidFill>
                  </a:tcPr>
                </a:tc>
              </a:tr>
              <a:tr h="370840">
                <a:tc>
                  <a:txBody>
                    <a:bodyPr/>
                    <a:lstStyle/>
                    <a:p>
                      <a:pPr algn="ctr"/>
                      <a:r>
                        <a:rPr kumimoji="1" lang="ja-JP" altLang="en-US" dirty="0" smtClean="0"/>
                        <a:t>ゑ</a:t>
                      </a:r>
                      <a:endParaRPr kumimoji="1" lang="ja-JP" altLang="en-US" dirty="0"/>
                    </a:p>
                  </a:txBody>
                  <a:tcPr/>
                </a:tc>
                <a:tc>
                  <a:txBody>
                    <a:bodyPr/>
                    <a:lstStyle/>
                    <a:p>
                      <a:pPr algn="ctr"/>
                      <a:r>
                        <a:rPr kumimoji="1" lang="ja-JP" altLang="en-US" dirty="0" smtClean="0"/>
                        <a:t>あ</a:t>
                      </a:r>
                      <a:endParaRPr kumimoji="1" lang="ja-JP" altLang="en-US" dirty="0"/>
                    </a:p>
                  </a:txBody>
                  <a:tcPr/>
                </a:tc>
                <a:tc>
                  <a:txBody>
                    <a:bodyPr/>
                    <a:lstStyle/>
                    <a:p>
                      <a:pPr algn="ctr"/>
                      <a:r>
                        <a:rPr kumimoji="1" lang="ja-JP" altLang="en-US" dirty="0" smtClean="0"/>
                        <a:t>や</a:t>
                      </a:r>
                      <a:endParaRPr kumimoji="1" lang="ja-JP" altLang="en-US" dirty="0"/>
                    </a:p>
                  </a:txBody>
                  <a:tcPr/>
                </a:tc>
                <a:tc>
                  <a:txBody>
                    <a:bodyPr/>
                    <a:lstStyle/>
                    <a:p>
                      <a:pPr algn="ctr"/>
                      <a:r>
                        <a:rPr kumimoji="1" lang="ja-JP" altLang="en-US" dirty="0" smtClean="0"/>
                        <a:t>ら</a:t>
                      </a:r>
                      <a:endParaRPr kumimoji="1" lang="ja-JP" altLang="en-US" dirty="0"/>
                    </a:p>
                  </a:txBody>
                  <a:tcPr/>
                </a:tc>
                <a:tc>
                  <a:txBody>
                    <a:bodyPr/>
                    <a:lstStyle/>
                    <a:p>
                      <a:pPr algn="ctr"/>
                      <a:r>
                        <a:rPr kumimoji="1" lang="ja-JP" altLang="en-US" dirty="0" smtClean="0"/>
                        <a:t>よ</a:t>
                      </a:r>
                      <a:endParaRPr kumimoji="1" lang="ja-JP" altLang="en-US" dirty="0"/>
                    </a:p>
                  </a:txBody>
                  <a:tcPr/>
                </a:tc>
                <a:tc>
                  <a:txBody>
                    <a:bodyPr/>
                    <a:lstStyle/>
                    <a:p>
                      <a:pPr algn="ctr"/>
                      <a:r>
                        <a:rPr kumimoji="1" lang="ja-JP" altLang="en-US" dirty="0" smtClean="0"/>
                        <a:t>ち</a:t>
                      </a:r>
                      <a:endParaRPr kumimoji="1" lang="ja-JP" altLang="en-US" dirty="0"/>
                    </a:p>
                  </a:txBody>
                  <a:tcPr/>
                </a:tc>
                <a:tc>
                  <a:txBody>
                    <a:bodyPr/>
                    <a:lstStyle/>
                    <a:p>
                      <a:pPr algn="ctr"/>
                      <a:r>
                        <a:rPr kumimoji="1" lang="ja-JP" altLang="en-US" dirty="0" smtClean="0"/>
                        <a:t>い</a:t>
                      </a:r>
                      <a:endParaRPr kumimoji="1" lang="ja-JP" altLang="en-US" dirty="0"/>
                    </a:p>
                  </a:txBody>
                  <a:tcPr/>
                </a:tc>
                <a:tc>
                  <a:txBody>
                    <a:bodyPr/>
                    <a:lstStyle/>
                    <a:p>
                      <a:pPr algn="ctr"/>
                      <a:r>
                        <a:rPr kumimoji="1" lang="ja-JP" altLang="en-US" dirty="0" smtClean="0"/>
                        <a:t>こ</a:t>
                      </a:r>
                      <a:endParaRPr kumimoji="1" lang="ja-JP" altLang="en-US" dirty="0"/>
                    </a:p>
                  </a:txBody>
                  <a:tcPr>
                    <a:solidFill>
                      <a:schemeClr val="accent5"/>
                    </a:solidFill>
                  </a:tcPr>
                </a:tc>
              </a:tr>
              <a:tr h="370840">
                <a:tc>
                  <a:txBody>
                    <a:bodyPr/>
                    <a:lstStyle/>
                    <a:p>
                      <a:pPr algn="ctr"/>
                      <a:r>
                        <a:rPr kumimoji="1" lang="ja-JP" altLang="en-US" dirty="0" smtClean="0"/>
                        <a:t>ひ</a:t>
                      </a:r>
                      <a:endParaRPr kumimoji="1" lang="ja-JP" altLang="en-US" dirty="0"/>
                    </a:p>
                  </a:txBody>
                  <a:tcPr/>
                </a:tc>
                <a:tc>
                  <a:txBody>
                    <a:bodyPr/>
                    <a:lstStyle/>
                    <a:p>
                      <a:pPr algn="ctr"/>
                      <a:r>
                        <a:rPr kumimoji="1" lang="ja-JP" altLang="en-US" dirty="0" smtClean="0"/>
                        <a:t>さ</a:t>
                      </a:r>
                      <a:endParaRPr kumimoji="1" lang="ja-JP" altLang="en-US" dirty="0"/>
                    </a:p>
                  </a:txBody>
                  <a:tcPr/>
                </a:tc>
                <a:tc>
                  <a:txBody>
                    <a:bodyPr/>
                    <a:lstStyle/>
                    <a:p>
                      <a:pPr algn="ctr"/>
                      <a:r>
                        <a:rPr kumimoji="1" lang="ja-JP" altLang="en-US" dirty="0" smtClean="0"/>
                        <a:t>ま</a:t>
                      </a:r>
                      <a:endParaRPr kumimoji="1" lang="ja-JP" altLang="en-US" dirty="0"/>
                    </a:p>
                  </a:txBody>
                  <a:tcPr/>
                </a:tc>
                <a:tc>
                  <a:txBody>
                    <a:bodyPr/>
                    <a:lstStyle/>
                    <a:p>
                      <a:pPr algn="ctr"/>
                      <a:r>
                        <a:rPr kumimoji="1" lang="ja-JP" altLang="en-US" dirty="0" smtClean="0"/>
                        <a:t>む</a:t>
                      </a:r>
                      <a:endParaRPr kumimoji="1" lang="ja-JP" altLang="en-US" dirty="0"/>
                    </a:p>
                  </a:txBody>
                  <a:tcPr/>
                </a:tc>
                <a:tc>
                  <a:txBody>
                    <a:bodyPr/>
                    <a:lstStyle/>
                    <a:p>
                      <a:pPr algn="ctr"/>
                      <a:r>
                        <a:rPr kumimoji="1" lang="ja-JP" altLang="en-US" dirty="0" smtClean="0"/>
                        <a:t>た</a:t>
                      </a:r>
                      <a:endParaRPr kumimoji="1" lang="ja-JP" altLang="en-US" dirty="0"/>
                    </a:p>
                  </a:txBody>
                  <a:tcPr/>
                </a:tc>
                <a:tc>
                  <a:txBody>
                    <a:bodyPr/>
                    <a:lstStyle/>
                    <a:p>
                      <a:pPr algn="ctr"/>
                      <a:r>
                        <a:rPr kumimoji="1" lang="ja-JP" altLang="en-US" dirty="0" smtClean="0"/>
                        <a:t>り</a:t>
                      </a:r>
                      <a:endParaRPr kumimoji="1" lang="ja-JP" altLang="en-US" dirty="0"/>
                    </a:p>
                  </a:txBody>
                  <a:tcPr/>
                </a:tc>
                <a:tc>
                  <a:txBody>
                    <a:bodyPr/>
                    <a:lstStyle/>
                    <a:p>
                      <a:pPr algn="ctr"/>
                      <a:r>
                        <a:rPr kumimoji="1" lang="ja-JP" altLang="en-US" dirty="0" smtClean="0"/>
                        <a:t>ろ</a:t>
                      </a:r>
                      <a:endParaRPr kumimoji="1" lang="ja-JP" altLang="en-US" dirty="0"/>
                    </a:p>
                  </a:txBody>
                  <a:tcPr/>
                </a:tc>
                <a:tc>
                  <a:txBody>
                    <a:bodyPr/>
                    <a:lstStyle/>
                    <a:p>
                      <a:pPr algn="ctr"/>
                      <a:r>
                        <a:rPr kumimoji="1" lang="ja-JP" altLang="en-US" dirty="0" smtClean="0"/>
                        <a:t>え</a:t>
                      </a:r>
                      <a:endParaRPr kumimoji="1" lang="ja-JP" altLang="en-US" dirty="0"/>
                    </a:p>
                  </a:txBody>
                  <a:tcPr>
                    <a:solidFill>
                      <a:schemeClr val="accent5"/>
                    </a:solidFill>
                  </a:tcPr>
                </a:tc>
              </a:tr>
              <a:tr h="370840">
                <a:tc>
                  <a:txBody>
                    <a:bodyPr/>
                    <a:lstStyle/>
                    <a:p>
                      <a:pPr algn="ctr"/>
                      <a:r>
                        <a:rPr kumimoji="1" lang="ja-JP" altLang="en-US" dirty="0" smtClean="0"/>
                        <a:t>も</a:t>
                      </a:r>
                      <a:endParaRPr kumimoji="1" lang="ja-JP" altLang="en-US" dirty="0"/>
                    </a:p>
                  </a:txBody>
                  <a:tcPr/>
                </a:tc>
                <a:tc>
                  <a:txBody>
                    <a:bodyPr/>
                    <a:lstStyle/>
                    <a:p>
                      <a:pPr algn="ctr"/>
                      <a:r>
                        <a:rPr kumimoji="1" lang="ja-JP" altLang="en-US" dirty="0" smtClean="0"/>
                        <a:t>き</a:t>
                      </a:r>
                      <a:endParaRPr kumimoji="1" lang="ja-JP" altLang="en-US" dirty="0"/>
                    </a:p>
                  </a:txBody>
                  <a:tcPr/>
                </a:tc>
                <a:tc>
                  <a:txBody>
                    <a:bodyPr/>
                    <a:lstStyle/>
                    <a:p>
                      <a:pPr algn="ctr"/>
                      <a:r>
                        <a:rPr kumimoji="1" lang="ja-JP" altLang="en-US" dirty="0" smtClean="0"/>
                        <a:t>け</a:t>
                      </a:r>
                      <a:endParaRPr kumimoji="1" lang="ja-JP" altLang="en-US" dirty="0"/>
                    </a:p>
                  </a:txBody>
                  <a:tcPr/>
                </a:tc>
                <a:tc>
                  <a:txBody>
                    <a:bodyPr/>
                    <a:lstStyle/>
                    <a:p>
                      <a:pPr algn="ctr"/>
                      <a:r>
                        <a:rPr kumimoji="1" lang="ja-JP" altLang="en-US" dirty="0" smtClean="0"/>
                        <a:t>う</a:t>
                      </a:r>
                      <a:endParaRPr kumimoji="1" lang="ja-JP" altLang="en-US" dirty="0"/>
                    </a:p>
                  </a:txBody>
                  <a:tcPr/>
                </a:tc>
                <a:tc>
                  <a:txBody>
                    <a:bodyPr/>
                    <a:lstStyle/>
                    <a:p>
                      <a:pPr algn="ctr"/>
                      <a:r>
                        <a:rPr kumimoji="1" lang="ja-JP" altLang="en-US" dirty="0" smtClean="0"/>
                        <a:t>れ</a:t>
                      </a:r>
                      <a:endParaRPr kumimoji="1" lang="ja-JP" altLang="en-US" dirty="0"/>
                    </a:p>
                  </a:txBody>
                  <a:tcPr/>
                </a:tc>
                <a:tc>
                  <a:txBody>
                    <a:bodyPr/>
                    <a:lstStyle/>
                    <a:p>
                      <a:pPr algn="ctr"/>
                      <a:r>
                        <a:rPr kumimoji="1" lang="ja-JP" altLang="en-US" dirty="0" smtClean="0"/>
                        <a:t>ぬ</a:t>
                      </a:r>
                      <a:endParaRPr kumimoji="1" lang="ja-JP" altLang="en-US" dirty="0"/>
                    </a:p>
                  </a:txBody>
                  <a:tcPr/>
                </a:tc>
                <a:tc>
                  <a:txBody>
                    <a:bodyPr/>
                    <a:lstStyle/>
                    <a:p>
                      <a:pPr algn="ctr"/>
                      <a:r>
                        <a:rPr kumimoji="1" lang="ja-JP" altLang="en-US" dirty="0" smtClean="0"/>
                        <a:t>は</a:t>
                      </a:r>
                      <a:endParaRPr kumimoji="1" lang="ja-JP" altLang="en-US" dirty="0"/>
                    </a:p>
                  </a:txBody>
                  <a:tcPr/>
                </a:tc>
                <a:tc>
                  <a:txBody>
                    <a:bodyPr/>
                    <a:lstStyle/>
                    <a:p>
                      <a:pPr algn="ctr"/>
                      <a:r>
                        <a:rPr kumimoji="1" lang="ja-JP" altLang="en-US" dirty="0" smtClean="0"/>
                        <a:t>な</a:t>
                      </a:r>
                      <a:endParaRPr kumimoji="1" lang="ja-JP" altLang="en-US" dirty="0"/>
                    </a:p>
                  </a:txBody>
                  <a:tcPr>
                    <a:solidFill>
                      <a:schemeClr val="accent5"/>
                    </a:solidFill>
                  </a:tcPr>
                </a:tc>
              </a:tr>
              <a:tr h="370840">
                <a:tc>
                  <a:txBody>
                    <a:bodyPr/>
                    <a:lstStyle/>
                    <a:p>
                      <a:pPr algn="ctr"/>
                      <a:r>
                        <a:rPr kumimoji="1" lang="ja-JP" altLang="en-US" dirty="0" smtClean="0"/>
                        <a:t>せ</a:t>
                      </a:r>
                      <a:endParaRPr kumimoji="1" lang="ja-JP" altLang="en-US" dirty="0"/>
                    </a:p>
                  </a:txBody>
                  <a:tcPr/>
                </a:tc>
                <a:tc>
                  <a:txBody>
                    <a:bodyPr/>
                    <a:lstStyle/>
                    <a:p>
                      <a:pPr algn="ctr"/>
                      <a:r>
                        <a:rPr kumimoji="1" lang="ja-JP" altLang="en-US" dirty="0" smtClean="0"/>
                        <a:t>ゆ</a:t>
                      </a:r>
                      <a:endParaRPr kumimoji="1" lang="ja-JP" altLang="en-US" dirty="0"/>
                    </a:p>
                  </a:txBody>
                  <a:tcPr/>
                </a:tc>
                <a:tc>
                  <a:txBody>
                    <a:bodyPr/>
                    <a:lstStyle/>
                    <a:p>
                      <a:pPr algn="ctr"/>
                      <a:r>
                        <a:rPr kumimoji="1" lang="ja-JP" altLang="en-US" dirty="0" smtClean="0"/>
                        <a:t>ふ</a:t>
                      </a:r>
                      <a:endParaRPr kumimoji="1" lang="ja-JP" altLang="en-US" dirty="0"/>
                    </a:p>
                  </a:txBody>
                  <a:tcPr/>
                </a:tc>
                <a:tc>
                  <a:txBody>
                    <a:bodyPr/>
                    <a:lstStyle/>
                    <a:p>
                      <a:pPr algn="ctr"/>
                      <a:r>
                        <a:rPr kumimoji="1" lang="ja-JP" altLang="en-US" dirty="0" smtClean="0"/>
                        <a:t>ゐ</a:t>
                      </a:r>
                      <a:endParaRPr kumimoji="1" lang="ja-JP" altLang="en-US" dirty="0"/>
                    </a:p>
                  </a:txBody>
                  <a:tcPr/>
                </a:tc>
                <a:tc>
                  <a:txBody>
                    <a:bodyPr/>
                    <a:lstStyle/>
                    <a:p>
                      <a:pPr algn="ctr"/>
                      <a:r>
                        <a:rPr kumimoji="1" lang="ja-JP" altLang="en-US" dirty="0" smtClean="0"/>
                        <a:t>そ</a:t>
                      </a:r>
                      <a:endParaRPr kumimoji="1" lang="ja-JP" altLang="en-US" dirty="0"/>
                    </a:p>
                  </a:txBody>
                  <a:tcPr/>
                </a:tc>
                <a:tc>
                  <a:txBody>
                    <a:bodyPr/>
                    <a:lstStyle/>
                    <a:p>
                      <a:pPr algn="ctr"/>
                      <a:r>
                        <a:rPr kumimoji="1" lang="ja-JP" altLang="en-US" dirty="0" smtClean="0"/>
                        <a:t>る</a:t>
                      </a:r>
                      <a:endParaRPr kumimoji="1" lang="ja-JP" altLang="en-US" dirty="0"/>
                    </a:p>
                  </a:txBody>
                  <a:tcPr/>
                </a:tc>
                <a:tc>
                  <a:txBody>
                    <a:bodyPr/>
                    <a:lstStyle/>
                    <a:p>
                      <a:pPr algn="ctr"/>
                      <a:r>
                        <a:rPr kumimoji="1" lang="ja-JP" altLang="en-US" dirty="0" smtClean="0"/>
                        <a:t>に</a:t>
                      </a:r>
                      <a:endParaRPr kumimoji="1" lang="ja-JP" altLang="en-US" dirty="0"/>
                    </a:p>
                  </a:txBody>
                  <a:tcPr/>
                </a:tc>
                <a:tc>
                  <a:txBody>
                    <a:bodyPr/>
                    <a:lstStyle/>
                    <a:p>
                      <a:pPr algn="ctr"/>
                      <a:r>
                        <a:rPr kumimoji="1" lang="ja-JP" altLang="en-US" dirty="0" smtClean="0"/>
                        <a:t>く</a:t>
                      </a:r>
                      <a:endParaRPr kumimoji="1" lang="ja-JP" altLang="en-US" dirty="0"/>
                    </a:p>
                  </a:txBody>
                  <a:tcPr>
                    <a:solidFill>
                      <a:schemeClr val="accent5"/>
                    </a:solidFill>
                  </a:tcPr>
                </a:tc>
              </a:tr>
              <a:tr h="370840">
                <a:tc>
                  <a:txBody>
                    <a:bodyPr/>
                    <a:lstStyle/>
                    <a:p>
                      <a:pPr algn="ctr"/>
                      <a:r>
                        <a:rPr kumimoji="1" lang="ja-JP" altLang="en-US" dirty="0" smtClean="0"/>
                        <a:t>す</a:t>
                      </a:r>
                      <a:endParaRPr kumimoji="1" lang="ja-JP" altLang="en-US" dirty="0"/>
                    </a:p>
                  </a:txBody>
                  <a:tcPr/>
                </a:tc>
                <a:tc>
                  <a:txBody>
                    <a:bodyPr/>
                    <a:lstStyle/>
                    <a:p>
                      <a:pPr algn="ctr"/>
                      <a:r>
                        <a:rPr kumimoji="1" lang="ja-JP" altLang="en-US" dirty="0" smtClean="0"/>
                        <a:t>め</a:t>
                      </a:r>
                      <a:endParaRPr kumimoji="1" lang="ja-JP" altLang="en-US" dirty="0"/>
                    </a:p>
                  </a:txBody>
                  <a:tcPr/>
                </a:tc>
                <a:tc>
                  <a:txBody>
                    <a:bodyPr/>
                    <a:lstStyle/>
                    <a:p>
                      <a:pPr algn="ctr"/>
                      <a:r>
                        <a:rPr kumimoji="1" lang="ja-JP" altLang="en-US" dirty="0" smtClean="0"/>
                        <a:t>こ</a:t>
                      </a:r>
                      <a:endParaRPr kumimoji="1" lang="ja-JP" altLang="en-US" dirty="0"/>
                    </a:p>
                  </a:txBody>
                  <a:tcPr/>
                </a:tc>
                <a:tc>
                  <a:txBody>
                    <a:bodyPr/>
                    <a:lstStyle/>
                    <a:p>
                      <a:pPr algn="ctr"/>
                      <a:r>
                        <a:rPr kumimoji="1" lang="ja-JP" altLang="en-US" dirty="0" smtClean="0"/>
                        <a:t>の</a:t>
                      </a:r>
                      <a:endParaRPr kumimoji="1" lang="ja-JP" altLang="en-US" dirty="0"/>
                    </a:p>
                  </a:txBody>
                  <a:tcPr/>
                </a:tc>
                <a:tc>
                  <a:txBody>
                    <a:bodyPr/>
                    <a:lstStyle/>
                    <a:p>
                      <a:pPr algn="ctr"/>
                      <a:r>
                        <a:rPr kumimoji="1" lang="ja-JP" altLang="en-US" dirty="0" smtClean="0"/>
                        <a:t>つ</a:t>
                      </a:r>
                      <a:endParaRPr kumimoji="1" lang="ja-JP" altLang="en-US" dirty="0"/>
                    </a:p>
                  </a:txBody>
                  <a:tcPr/>
                </a:tc>
                <a:tc>
                  <a:txBody>
                    <a:bodyPr/>
                    <a:lstStyle/>
                    <a:p>
                      <a:pPr algn="ctr"/>
                      <a:r>
                        <a:rPr kumimoji="1" lang="ja-JP" altLang="en-US" dirty="0" smtClean="0"/>
                        <a:t>お</a:t>
                      </a:r>
                      <a:endParaRPr kumimoji="1" lang="ja-JP" altLang="en-US" dirty="0"/>
                    </a:p>
                  </a:txBody>
                  <a:tcPr/>
                </a:tc>
                <a:tc>
                  <a:txBody>
                    <a:bodyPr/>
                    <a:lstStyle/>
                    <a:p>
                      <a:pPr algn="ctr"/>
                      <a:r>
                        <a:rPr kumimoji="1" lang="ja-JP" altLang="en-US" dirty="0" smtClean="0"/>
                        <a:t>ほ</a:t>
                      </a:r>
                      <a:endParaRPr kumimoji="1" lang="ja-JP" altLang="en-US" dirty="0"/>
                    </a:p>
                  </a:txBody>
                  <a:tcPr/>
                </a:tc>
                <a:tc>
                  <a:txBody>
                    <a:bodyPr/>
                    <a:lstStyle/>
                    <a:p>
                      <a:pPr algn="ctr"/>
                      <a:r>
                        <a:rPr kumimoji="1" lang="ja-JP" altLang="en-US" dirty="0" smtClean="0"/>
                        <a:t>お</a:t>
                      </a:r>
                      <a:endParaRPr kumimoji="1" lang="ja-JP" altLang="en-US" dirty="0"/>
                    </a:p>
                  </a:txBody>
                  <a:tcPr>
                    <a:solidFill>
                      <a:schemeClr val="accent5"/>
                    </a:solidFill>
                  </a:tcPr>
                </a:tc>
              </a:tr>
              <a:tr h="370840">
                <a:tc>
                  <a:txBody>
                    <a:bodyPr/>
                    <a:lstStyle/>
                    <a:p>
                      <a:pPr algn="ctr"/>
                      <a:r>
                        <a:rPr kumimoji="1" lang="ja-JP" altLang="en-US" dirty="0" smtClean="0"/>
                        <a:t>ん</a:t>
                      </a:r>
                      <a:endParaRPr kumimoji="1" lang="ja-JP" altLang="en-US" dirty="0"/>
                    </a:p>
                  </a:txBody>
                  <a:tcPr/>
                </a:tc>
                <a:tc>
                  <a:txBody>
                    <a:bodyPr/>
                    <a:lstStyle/>
                    <a:p>
                      <a:pPr algn="ctr"/>
                      <a:r>
                        <a:rPr kumimoji="1" lang="ja-JP" altLang="en-US" dirty="0" smtClean="0"/>
                        <a:t>み</a:t>
                      </a:r>
                      <a:endParaRPr kumimoji="1" lang="ja-JP" altLang="en-US" dirty="0"/>
                    </a:p>
                  </a:txBody>
                  <a:tcPr/>
                </a:tc>
                <a:tc>
                  <a:txBody>
                    <a:bodyPr/>
                    <a:lstStyle/>
                    <a:p>
                      <a:pPr algn="ctr"/>
                      <a:r>
                        <a:rPr kumimoji="1" lang="ja-JP" altLang="en-US" dirty="0" smtClean="0"/>
                        <a:t>え</a:t>
                      </a:r>
                      <a:endParaRPr kumimoji="1" lang="ja-JP" altLang="en-US" dirty="0"/>
                    </a:p>
                  </a:txBody>
                  <a:tcPr/>
                </a:tc>
                <a:tc>
                  <a:txBody>
                    <a:bodyPr/>
                    <a:lstStyle/>
                    <a:p>
                      <a:pPr algn="ctr"/>
                      <a:r>
                        <a:rPr kumimoji="1" lang="ja-JP" altLang="en-US" dirty="0" smtClean="0"/>
                        <a:t>お</a:t>
                      </a:r>
                      <a:endParaRPr kumimoji="1" lang="ja-JP" altLang="en-US" dirty="0"/>
                    </a:p>
                  </a:txBody>
                  <a:tcPr/>
                </a:tc>
                <a:tc>
                  <a:txBody>
                    <a:bodyPr/>
                    <a:lstStyle/>
                    <a:p>
                      <a:pPr algn="ctr"/>
                      <a:r>
                        <a:rPr kumimoji="1" lang="ja-JP" altLang="en-US" dirty="0" smtClean="0"/>
                        <a:t>ね</a:t>
                      </a:r>
                      <a:endParaRPr kumimoji="1" lang="ja-JP" altLang="en-US" dirty="0"/>
                    </a:p>
                  </a:txBody>
                  <a:tcPr/>
                </a:tc>
                <a:tc>
                  <a:txBody>
                    <a:bodyPr/>
                    <a:lstStyle/>
                    <a:p>
                      <a:pPr algn="ctr"/>
                      <a:r>
                        <a:rPr kumimoji="1" lang="ja-JP" altLang="en-US" dirty="0" smtClean="0"/>
                        <a:t>わ</a:t>
                      </a:r>
                      <a:endParaRPr kumimoji="1" lang="ja-JP" altLang="en-US" dirty="0"/>
                    </a:p>
                  </a:txBody>
                  <a:tcPr/>
                </a:tc>
                <a:tc>
                  <a:txBody>
                    <a:bodyPr/>
                    <a:lstStyle/>
                    <a:p>
                      <a:pPr algn="ctr"/>
                      <a:r>
                        <a:rPr kumimoji="1" lang="ja-JP" altLang="en-US" dirty="0" smtClean="0"/>
                        <a:t>へ</a:t>
                      </a:r>
                      <a:endParaRPr kumimoji="1" lang="ja-JP" altLang="en-US" dirty="0"/>
                    </a:p>
                  </a:txBody>
                  <a:tcPr/>
                </a:tc>
                <a:tc>
                  <a:txBody>
                    <a:bodyPr/>
                    <a:lstStyle/>
                    <a:p>
                      <a:pPr algn="ctr"/>
                      <a:r>
                        <a:rPr kumimoji="1" lang="ja-JP" altLang="en-US" dirty="0" smtClean="0"/>
                        <a:t>し</a:t>
                      </a:r>
                      <a:endParaRPr kumimoji="1" lang="ja-JP" altLang="en-US" dirty="0"/>
                    </a:p>
                  </a:txBody>
                  <a:tcPr>
                    <a:solidFill>
                      <a:schemeClr val="accent5"/>
                    </a:solidFill>
                  </a:tcPr>
                </a:tc>
              </a:tr>
              <a:tr h="370840">
                <a:tc>
                  <a:txBody>
                    <a:bodyPr/>
                    <a:lstStyle/>
                    <a:p>
                      <a:pPr algn="ctr"/>
                      <a:endParaRPr kumimoji="1" lang="ja-JP" altLang="en-US"/>
                    </a:p>
                  </a:txBody>
                  <a:tcPr/>
                </a:tc>
                <a:tc>
                  <a:txBody>
                    <a:bodyPr/>
                    <a:lstStyle/>
                    <a:p>
                      <a:pPr algn="ctr"/>
                      <a:r>
                        <a:rPr kumimoji="1" lang="ja-JP" altLang="en-US" dirty="0" smtClean="0"/>
                        <a:t>し</a:t>
                      </a:r>
                      <a:endParaRPr kumimoji="1" lang="ja-JP" altLang="en-US" dirty="0"/>
                    </a:p>
                  </a:txBody>
                  <a:tcPr/>
                </a:tc>
                <a:tc>
                  <a:txBody>
                    <a:bodyPr/>
                    <a:lstStyle/>
                    <a:p>
                      <a:pPr algn="ctr"/>
                      <a:r>
                        <a:rPr kumimoji="1" lang="ja-JP" altLang="en-US" dirty="0" smtClean="0"/>
                        <a:t>て</a:t>
                      </a:r>
                      <a:endParaRPr kumimoji="1" lang="ja-JP" altLang="en-US" dirty="0"/>
                    </a:p>
                  </a:txBody>
                  <a:tcPr/>
                </a:tc>
                <a:tc>
                  <a:txBody>
                    <a:bodyPr/>
                    <a:lstStyle/>
                    <a:p>
                      <a:pPr algn="ctr"/>
                      <a:r>
                        <a:rPr kumimoji="1" lang="ja-JP" altLang="en-US" dirty="0" smtClean="0"/>
                        <a:t>く</a:t>
                      </a:r>
                      <a:endParaRPr kumimoji="1" lang="ja-JP" altLang="en-US" dirty="0"/>
                    </a:p>
                  </a:txBody>
                  <a:tcPr/>
                </a:tc>
                <a:tc>
                  <a:txBody>
                    <a:bodyPr/>
                    <a:lstStyle/>
                    <a:p>
                      <a:pPr algn="ctr"/>
                      <a:r>
                        <a:rPr kumimoji="1" lang="ja-JP" altLang="en-US" dirty="0" smtClean="0"/>
                        <a:t>な</a:t>
                      </a:r>
                      <a:endParaRPr kumimoji="1" lang="ja-JP" altLang="en-US" dirty="0"/>
                    </a:p>
                  </a:txBody>
                  <a:tcPr/>
                </a:tc>
                <a:tc>
                  <a:txBody>
                    <a:bodyPr/>
                    <a:lstStyle/>
                    <a:p>
                      <a:pPr algn="ctr"/>
                      <a:r>
                        <a:rPr kumimoji="1" lang="ja-JP" altLang="en-US" dirty="0" smtClean="0"/>
                        <a:t>か</a:t>
                      </a:r>
                      <a:endParaRPr kumimoji="1" lang="ja-JP" altLang="en-US" dirty="0"/>
                    </a:p>
                  </a:txBody>
                  <a:tcPr/>
                </a:tc>
                <a:tc>
                  <a:txBody>
                    <a:bodyPr/>
                    <a:lstStyle/>
                    <a:p>
                      <a:pPr algn="ctr"/>
                      <a:r>
                        <a:rPr kumimoji="1" lang="ja-JP" altLang="en-US" dirty="0" smtClean="0"/>
                        <a:t>と</a:t>
                      </a:r>
                      <a:endParaRPr kumimoji="1" lang="ja-JP" altLang="en-US" dirty="0"/>
                    </a:p>
                  </a:txBody>
                  <a:tcPr/>
                </a:tc>
                <a:tc>
                  <a:txBody>
                    <a:bodyPr/>
                    <a:lstStyle/>
                    <a:p>
                      <a:pPr algn="ctr"/>
                      <a:r>
                        <a:rPr kumimoji="1" lang="ja-JP" altLang="en-US" dirty="0" smtClean="0"/>
                        <a:t>う</a:t>
                      </a:r>
                      <a:endParaRPr kumimoji="1" lang="ja-JP" altLang="en-US" dirty="0"/>
                    </a:p>
                  </a:txBody>
                  <a:tcPr>
                    <a:solidFill>
                      <a:schemeClr val="accent5"/>
                    </a:solidFill>
                  </a:tcPr>
                </a:tc>
              </a:tr>
            </a:tbl>
          </a:graphicData>
        </a:graphic>
      </p:graphicFrame>
      <p:sp>
        <p:nvSpPr>
          <p:cNvPr id="7" name="テキスト ボックス 6"/>
          <p:cNvSpPr txBox="1"/>
          <p:nvPr/>
        </p:nvSpPr>
        <p:spPr>
          <a:xfrm>
            <a:off x="1676400" y="5329535"/>
            <a:ext cx="2418451" cy="461665"/>
          </a:xfrm>
          <a:prstGeom prst="rect">
            <a:avLst/>
          </a:prstGeom>
          <a:noFill/>
        </p:spPr>
        <p:txBody>
          <a:bodyPr wrap="none" rtlCol="0">
            <a:spAutoFit/>
          </a:bodyPr>
          <a:lstStyle/>
          <a:p>
            <a:r>
              <a:rPr kumimoji="1" lang="ja-JP" altLang="en-US" dirty="0" smtClean="0"/>
              <a:t>七，七が</a:t>
            </a:r>
            <a:r>
              <a:rPr kumimoji="1" lang="ja-JP" altLang="en-US" dirty="0" smtClean="0">
                <a:solidFill>
                  <a:srgbClr val="FF0000"/>
                </a:solidFill>
              </a:rPr>
              <a:t>鍵</a:t>
            </a:r>
            <a:r>
              <a:rPr kumimoji="1" lang="ja-JP" altLang="en-US" dirty="0" smtClean="0"/>
              <a:t>の役割</a:t>
            </a:r>
            <a:endParaRPr kumimoji="1" lang="ja-JP" altLang="en-US" dirty="0"/>
          </a:p>
        </p:txBody>
      </p:sp>
    </p:spTree>
    <p:extLst>
      <p:ext uri="{BB962C8B-B14F-4D97-AF65-F5344CB8AC3E}">
        <p14:creationId xmlns:p14="http://schemas.microsoft.com/office/powerpoint/2010/main" val="32341220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lstStyle/>
          <a:p>
            <a:pPr>
              <a:defRPr/>
            </a:pPr>
            <a:fld id="{8031C93E-A442-D54F-9D34-1F3E335F0EDE}" type="slidenum">
              <a:rPr lang="en-US" altLang="ja-JP" smtClean="0"/>
              <a:pPr>
                <a:defRPr/>
              </a:pPr>
              <a:t>9</a:t>
            </a:fld>
            <a:endParaRPr lang="en-US" altLang="ja-JP"/>
          </a:p>
        </p:txBody>
      </p:sp>
      <p:sp>
        <p:nvSpPr>
          <p:cNvPr id="3" name="タイトル 2"/>
          <p:cNvSpPr>
            <a:spLocks noGrp="1"/>
          </p:cNvSpPr>
          <p:nvPr>
            <p:ph type="title"/>
          </p:nvPr>
        </p:nvSpPr>
        <p:spPr/>
        <p:txBody>
          <a:bodyPr/>
          <a:lstStyle/>
          <a:p>
            <a:r>
              <a:rPr lang="ja-JP" altLang="en-US" dirty="0" smtClean="0"/>
              <a:t>シーザー暗号と鍵</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172326902"/>
              </p:ext>
            </p:extLst>
          </p:nvPr>
        </p:nvGraphicFramePr>
        <p:xfrm>
          <a:off x="990600" y="2849880"/>
          <a:ext cx="7162800" cy="1112520"/>
        </p:xfrm>
        <a:graphic>
          <a:graphicData uri="http://schemas.openxmlformats.org/drawingml/2006/table">
            <a:tbl>
              <a:tblPr firstRow="1" bandRow="1">
                <a:tableStyleId>{5C22544A-7EE6-4342-B048-85BDC9FD1C3A}</a:tableStyleId>
              </a:tblPr>
              <a:tblGrid>
                <a:gridCol w="1524000"/>
                <a:gridCol w="762000"/>
                <a:gridCol w="685800"/>
                <a:gridCol w="762000"/>
                <a:gridCol w="1143000"/>
                <a:gridCol w="762000"/>
                <a:gridCol w="762000"/>
                <a:gridCol w="762000"/>
              </a:tblGrid>
              <a:tr h="370840">
                <a:tc>
                  <a:txBody>
                    <a:bodyPr/>
                    <a:lstStyle/>
                    <a:p>
                      <a:pPr algn="ctr"/>
                      <a:r>
                        <a:rPr kumimoji="1" lang="ja-JP" altLang="en-US" dirty="0" smtClean="0">
                          <a:latin typeface="+mn-ea"/>
                          <a:ea typeface="+mn-ea"/>
                        </a:rPr>
                        <a:t>平文</a:t>
                      </a:r>
                      <a:endParaRPr kumimoji="1" lang="ja-JP" altLang="en-US" dirty="0">
                        <a:latin typeface="+mn-ea"/>
                        <a:ea typeface="+mn-ea"/>
                      </a:endParaRPr>
                    </a:p>
                  </a:txBody>
                  <a:tcPr/>
                </a:tc>
                <a:tc>
                  <a:txBody>
                    <a:bodyPr/>
                    <a:lstStyle/>
                    <a:p>
                      <a:pPr algn="ctr"/>
                      <a:r>
                        <a:rPr kumimoji="1" lang="en-US" altLang="ja-JP" dirty="0" smtClean="0">
                          <a:latin typeface="+mn-ea"/>
                          <a:ea typeface="+mn-ea"/>
                        </a:rPr>
                        <a:t>A</a:t>
                      </a:r>
                      <a:endParaRPr kumimoji="1" lang="ja-JP" altLang="en-US" dirty="0">
                        <a:latin typeface="+mn-ea"/>
                        <a:ea typeface="+mn-ea"/>
                      </a:endParaRPr>
                    </a:p>
                  </a:txBody>
                  <a:tcPr/>
                </a:tc>
                <a:tc>
                  <a:txBody>
                    <a:bodyPr/>
                    <a:lstStyle/>
                    <a:p>
                      <a:pPr algn="ctr"/>
                      <a:r>
                        <a:rPr kumimoji="1" lang="en-US" altLang="ja-JP" dirty="0" smtClean="0">
                          <a:latin typeface="+mn-ea"/>
                          <a:ea typeface="+mn-ea"/>
                        </a:rPr>
                        <a:t>B</a:t>
                      </a:r>
                      <a:endParaRPr kumimoji="1" lang="ja-JP" altLang="en-US" dirty="0">
                        <a:latin typeface="+mn-ea"/>
                        <a:ea typeface="+mn-ea"/>
                      </a:endParaRPr>
                    </a:p>
                  </a:txBody>
                  <a:tcPr/>
                </a:tc>
                <a:tc>
                  <a:txBody>
                    <a:bodyPr/>
                    <a:lstStyle/>
                    <a:p>
                      <a:pPr algn="ctr"/>
                      <a:r>
                        <a:rPr kumimoji="1" lang="en-US" altLang="ja-JP" dirty="0" smtClean="0">
                          <a:latin typeface="+mn-ea"/>
                          <a:ea typeface="+mn-ea"/>
                        </a:rPr>
                        <a:t>C</a:t>
                      </a:r>
                      <a:endParaRPr kumimoji="1" lang="ja-JP" altLang="en-US" dirty="0">
                        <a:latin typeface="+mn-ea"/>
                        <a:ea typeface="+mn-ea"/>
                      </a:endParaRPr>
                    </a:p>
                  </a:txBody>
                  <a:tcPr/>
                </a:tc>
                <a:tc>
                  <a:txBody>
                    <a:bodyPr/>
                    <a:lstStyle/>
                    <a:p>
                      <a:pPr algn="ctr"/>
                      <a:r>
                        <a:rPr kumimoji="1" lang="en-US" altLang="ja-JP" dirty="0" smtClean="0">
                          <a:latin typeface="+mn-ea"/>
                          <a:ea typeface="+mn-ea"/>
                        </a:rPr>
                        <a:t>…</a:t>
                      </a:r>
                      <a:endParaRPr kumimoji="1" lang="ja-JP" altLang="en-US" dirty="0">
                        <a:latin typeface="+mn-ea"/>
                        <a:ea typeface="+mn-ea"/>
                      </a:endParaRPr>
                    </a:p>
                  </a:txBody>
                  <a:tcPr/>
                </a:tc>
                <a:tc>
                  <a:txBody>
                    <a:bodyPr/>
                    <a:lstStyle/>
                    <a:p>
                      <a:pPr algn="ctr"/>
                      <a:r>
                        <a:rPr kumimoji="1" lang="en-US" altLang="ja-JP" dirty="0" smtClean="0">
                          <a:latin typeface="+mn-ea"/>
                          <a:ea typeface="+mn-ea"/>
                        </a:rPr>
                        <a:t>X</a:t>
                      </a:r>
                      <a:endParaRPr kumimoji="1" lang="ja-JP" altLang="en-US" dirty="0">
                        <a:latin typeface="+mn-ea"/>
                        <a:ea typeface="+mn-ea"/>
                      </a:endParaRPr>
                    </a:p>
                  </a:txBody>
                  <a:tcPr/>
                </a:tc>
                <a:tc>
                  <a:txBody>
                    <a:bodyPr/>
                    <a:lstStyle/>
                    <a:p>
                      <a:pPr algn="ctr"/>
                      <a:r>
                        <a:rPr kumimoji="1" lang="en-US" altLang="ja-JP" dirty="0" smtClean="0">
                          <a:latin typeface="+mn-ea"/>
                          <a:ea typeface="+mn-ea"/>
                        </a:rPr>
                        <a:t>Y</a:t>
                      </a:r>
                      <a:endParaRPr kumimoji="1" lang="ja-JP" altLang="en-US" dirty="0">
                        <a:latin typeface="+mn-ea"/>
                        <a:ea typeface="+mn-ea"/>
                      </a:endParaRPr>
                    </a:p>
                  </a:txBody>
                  <a:tcPr/>
                </a:tc>
                <a:tc>
                  <a:txBody>
                    <a:bodyPr/>
                    <a:lstStyle/>
                    <a:p>
                      <a:pPr algn="ctr"/>
                      <a:r>
                        <a:rPr kumimoji="1" lang="en-US" altLang="ja-JP" dirty="0" smtClean="0">
                          <a:latin typeface="+mn-ea"/>
                          <a:ea typeface="+mn-ea"/>
                        </a:rPr>
                        <a:t>Z</a:t>
                      </a:r>
                      <a:endParaRPr kumimoji="1" lang="ja-JP" altLang="en-US" dirty="0">
                        <a:latin typeface="+mn-ea"/>
                        <a:ea typeface="+mn-ea"/>
                      </a:endParaRPr>
                    </a:p>
                  </a:txBody>
                  <a:tcPr/>
                </a:tc>
              </a:tr>
              <a:tr h="370840">
                <a:tc>
                  <a:txBody>
                    <a:bodyPr/>
                    <a:lstStyle/>
                    <a:p>
                      <a:pPr algn="ctr"/>
                      <a:r>
                        <a:rPr kumimoji="1" lang="ja-JP" altLang="en-US" dirty="0" smtClean="0">
                          <a:latin typeface="+mn-ea"/>
                          <a:ea typeface="+mn-ea"/>
                        </a:rPr>
                        <a:t>暗号</a:t>
                      </a:r>
                      <a:r>
                        <a:rPr kumimoji="1" lang="en-US" altLang="ja-JP" dirty="0" smtClean="0">
                          <a:latin typeface="+mn-ea"/>
                          <a:ea typeface="+mn-ea"/>
                        </a:rPr>
                        <a:t>(+3)</a:t>
                      </a:r>
                      <a:endParaRPr kumimoji="1" lang="ja-JP" altLang="en-US" dirty="0">
                        <a:latin typeface="+mn-ea"/>
                        <a:ea typeface="+mn-ea"/>
                      </a:endParaRPr>
                    </a:p>
                  </a:txBody>
                  <a:tcPr/>
                </a:tc>
                <a:tc>
                  <a:txBody>
                    <a:bodyPr/>
                    <a:lstStyle/>
                    <a:p>
                      <a:pPr algn="ctr"/>
                      <a:r>
                        <a:rPr kumimoji="1" lang="en-US" altLang="ja-JP" dirty="0" smtClean="0">
                          <a:latin typeface="+mn-ea"/>
                          <a:ea typeface="+mn-ea"/>
                        </a:rPr>
                        <a:t>D</a:t>
                      </a:r>
                      <a:endParaRPr kumimoji="1" lang="ja-JP" altLang="en-US" dirty="0">
                        <a:latin typeface="+mn-ea"/>
                        <a:ea typeface="+mn-ea"/>
                      </a:endParaRPr>
                    </a:p>
                  </a:txBody>
                  <a:tcPr/>
                </a:tc>
                <a:tc>
                  <a:txBody>
                    <a:bodyPr/>
                    <a:lstStyle/>
                    <a:p>
                      <a:pPr algn="ctr"/>
                      <a:r>
                        <a:rPr kumimoji="1" lang="en-US" altLang="ja-JP" dirty="0" smtClean="0">
                          <a:latin typeface="+mn-ea"/>
                          <a:ea typeface="+mn-ea"/>
                        </a:rPr>
                        <a:t>E</a:t>
                      </a:r>
                      <a:endParaRPr kumimoji="1" lang="ja-JP" altLang="en-US" dirty="0">
                        <a:latin typeface="+mn-ea"/>
                        <a:ea typeface="+mn-ea"/>
                      </a:endParaRPr>
                    </a:p>
                  </a:txBody>
                  <a:tcPr/>
                </a:tc>
                <a:tc>
                  <a:txBody>
                    <a:bodyPr/>
                    <a:lstStyle/>
                    <a:p>
                      <a:pPr algn="ctr"/>
                      <a:r>
                        <a:rPr kumimoji="1" lang="en-US" altLang="ja-JP" dirty="0" smtClean="0">
                          <a:latin typeface="+mn-ea"/>
                          <a:ea typeface="+mn-ea"/>
                        </a:rPr>
                        <a:t>F</a:t>
                      </a:r>
                      <a:endParaRPr kumimoji="1" lang="ja-JP" altLang="en-US" dirty="0">
                        <a:latin typeface="+mn-ea"/>
                        <a:ea typeface="+mn-ea"/>
                      </a:endParaRPr>
                    </a:p>
                  </a:txBody>
                  <a:tcPr/>
                </a:tc>
                <a:tc>
                  <a:txBody>
                    <a:bodyPr/>
                    <a:lstStyle/>
                    <a:p>
                      <a:pPr algn="ctr"/>
                      <a:r>
                        <a:rPr kumimoji="1" lang="en-US" altLang="ja-JP" dirty="0" smtClean="0">
                          <a:latin typeface="+mn-ea"/>
                          <a:ea typeface="+mn-ea"/>
                        </a:rPr>
                        <a:t>…</a:t>
                      </a:r>
                      <a:endParaRPr kumimoji="1" lang="ja-JP" altLang="en-US" dirty="0">
                        <a:latin typeface="+mn-ea"/>
                        <a:ea typeface="+mn-ea"/>
                      </a:endParaRPr>
                    </a:p>
                  </a:txBody>
                  <a:tcPr/>
                </a:tc>
                <a:tc>
                  <a:txBody>
                    <a:bodyPr/>
                    <a:lstStyle/>
                    <a:p>
                      <a:pPr algn="ctr"/>
                      <a:r>
                        <a:rPr kumimoji="1" lang="en-US" altLang="ja-JP" dirty="0" smtClean="0">
                          <a:latin typeface="+mn-ea"/>
                          <a:ea typeface="+mn-ea"/>
                        </a:rPr>
                        <a:t>A</a:t>
                      </a:r>
                      <a:endParaRPr kumimoji="1" lang="ja-JP" altLang="en-US" dirty="0">
                        <a:latin typeface="+mn-ea"/>
                        <a:ea typeface="+mn-ea"/>
                      </a:endParaRPr>
                    </a:p>
                  </a:txBody>
                  <a:tcPr/>
                </a:tc>
                <a:tc>
                  <a:txBody>
                    <a:bodyPr/>
                    <a:lstStyle/>
                    <a:p>
                      <a:pPr algn="ctr"/>
                      <a:r>
                        <a:rPr kumimoji="1" lang="en-US" altLang="ja-JP" dirty="0" smtClean="0">
                          <a:latin typeface="+mn-ea"/>
                          <a:ea typeface="+mn-ea"/>
                        </a:rPr>
                        <a:t>B</a:t>
                      </a:r>
                      <a:endParaRPr kumimoji="1" lang="ja-JP" altLang="en-US" dirty="0">
                        <a:latin typeface="+mn-ea"/>
                        <a:ea typeface="+mn-ea"/>
                      </a:endParaRPr>
                    </a:p>
                  </a:txBody>
                  <a:tcPr/>
                </a:tc>
                <a:tc>
                  <a:txBody>
                    <a:bodyPr/>
                    <a:lstStyle/>
                    <a:p>
                      <a:pPr algn="ctr"/>
                      <a:r>
                        <a:rPr kumimoji="1" lang="en-US" altLang="ja-JP" dirty="0" smtClean="0">
                          <a:latin typeface="+mn-ea"/>
                          <a:ea typeface="+mn-ea"/>
                        </a:rPr>
                        <a:t>C</a:t>
                      </a:r>
                      <a:endParaRPr kumimoji="1" lang="ja-JP" altLang="en-US" dirty="0">
                        <a:latin typeface="+mn-ea"/>
                        <a:ea typeface="+mn-ea"/>
                      </a:endParaRPr>
                    </a:p>
                  </a:txBody>
                  <a:tcPr/>
                </a:tc>
              </a:tr>
              <a:tr h="370840">
                <a:tc>
                  <a:txBody>
                    <a:bodyPr/>
                    <a:lstStyle/>
                    <a:p>
                      <a:pPr algn="ctr"/>
                      <a:r>
                        <a:rPr kumimoji="1" lang="ja-JP" altLang="en-US" dirty="0" smtClean="0">
                          <a:latin typeface="+mn-ea"/>
                          <a:ea typeface="+mn-ea"/>
                        </a:rPr>
                        <a:t>暗号</a:t>
                      </a:r>
                      <a:r>
                        <a:rPr kumimoji="1" lang="en-US" altLang="ja-JP" dirty="0" smtClean="0">
                          <a:latin typeface="+mn-ea"/>
                          <a:ea typeface="+mn-ea"/>
                        </a:rPr>
                        <a:t>(+4)</a:t>
                      </a:r>
                    </a:p>
                  </a:txBody>
                  <a:tcPr/>
                </a:tc>
                <a:tc>
                  <a:txBody>
                    <a:bodyPr/>
                    <a:lstStyle/>
                    <a:p>
                      <a:pPr algn="ctr"/>
                      <a:r>
                        <a:rPr kumimoji="1" lang="en-US" altLang="ja-JP" dirty="0" smtClean="0">
                          <a:latin typeface="+mn-ea"/>
                          <a:ea typeface="+mn-ea"/>
                        </a:rPr>
                        <a:t>E</a:t>
                      </a:r>
                      <a:endParaRPr kumimoji="1" lang="ja-JP" altLang="en-US" dirty="0">
                        <a:latin typeface="+mn-ea"/>
                        <a:ea typeface="+mn-ea"/>
                      </a:endParaRPr>
                    </a:p>
                  </a:txBody>
                  <a:tcPr/>
                </a:tc>
                <a:tc>
                  <a:txBody>
                    <a:bodyPr/>
                    <a:lstStyle/>
                    <a:p>
                      <a:pPr algn="ctr"/>
                      <a:r>
                        <a:rPr kumimoji="1" lang="en-US" altLang="ja-JP" dirty="0" smtClean="0">
                          <a:latin typeface="+mn-ea"/>
                          <a:ea typeface="+mn-ea"/>
                        </a:rPr>
                        <a:t>F</a:t>
                      </a:r>
                      <a:endParaRPr kumimoji="1" lang="ja-JP" altLang="en-US" dirty="0">
                        <a:latin typeface="+mn-ea"/>
                        <a:ea typeface="+mn-ea"/>
                      </a:endParaRPr>
                    </a:p>
                  </a:txBody>
                  <a:tcPr/>
                </a:tc>
                <a:tc>
                  <a:txBody>
                    <a:bodyPr/>
                    <a:lstStyle/>
                    <a:p>
                      <a:pPr algn="ctr"/>
                      <a:r>
                        <a:rPr kumimoji="1" lang="en-US" altLang="ja-JP" dirty="0" smtClean="0">
                          <a:latin typeface="+mn-ea"/>
                          <a:ea typeface="+mn-ea"/>
                        </a:rPr>
                        <a:t>G</a:t>
                      </a:r>
                      <a:endParaRPr kumimoji="1" lang="ja-JP" altLang="en-US" dirty="0">
                        <a:latin typeface="+mn-ea"/>
                        <a:ea typeface="+mn-ea"/>
                      </a:endParaRPr>
                    </a:p>
                  </a:txBody>
                  <a:tcPr/>
                </a:tc>
                <a:tc>
                  <a:txBody>
                    <a:bodyPr/>
                    <a:lstStyle/>
                    <a:p>
                      <a:pPr algn="ctr"/>
                      <a:endParaRPr kumimoji="1" lang="ja-JP" altLang="en-US" dirty="0">
                        <a:latin typeface="+mn-ea"/>
                        <a:ea typeface="+mn-ea"/>
                      </a:endParaRPr>
                    </a:p>
                  </a:txBody>
                  <a:tcPr/>
                </a:tc>
                <a:tc>
                  <a:txBody>
                    <a:bodyPr/>
                    <a:lstStyle/>
                    <a:p>
                      <a:pPr algn="ctr"/>
                      <a:r>
                        <a:rPr kumimoji="1" lang="en-US" altLang="ja-JP" dirty="0" smtClean="0">
                          <a:latin typeface="+mn-ea"/>
                          <a:ea typeface="+mn-ea"/>
                        </a:rPr>
                        <a:t>B</a:t>
                      </a:r>
                      <a:endParaRPr kumimoji="1" lang="ja-JP" altLang="en-US" dirty="0">
                        <a:latin typeface="+mn-ea"/>
                        <a:ea typeface="+mn-ea"/>
                      </a:endParaRPr>
                    </a:p>
                  </a:txBody>
                  <a:tcPr/>
                </a:tc>
                <a:tc>
                  <a:txBody>
                    <a:bodyPr/>
                    <a:lstStyle/>
                    <a:p>
                      <a:pPr algn="ctr"/>
                      <a:r>
                        <a:rPr kumimoji="1" lang="en-US" altLang="ja-JP" dirty="0" smtClean="0">
                          <a:latin typeface="+mn-ea"/>
                          <a:ea typeface="+mn-ea"/>
                        </a:rPr>
                        <a:t>C</a:t>
                      </a:r>
                      <a:endParaRPr kumimoji="1" lang="ja-JP" altLang="en-US" dirty="0">
                        <a:latin typeface="+mn-ea"/>
                        <a:ea typeface="+mn-ea"/>
                      </a:endParaRPr>
                    </a:p>
                  </a:txBody>
                  <a:tcPr/>
                </a:tc>
                <a:tc>
                  <a:txBody>
                    <a:bodyPr/>
                    <a:lstStyle/>
                    <a:p>
                      <a:pPr algn="ctr"/>
                      <a:r>
                        <a:rPr kumimoji="1" lang="en-US" altLang="ja-JP" dirty="0" smtClean="0">
                          <a:latin typeface="+mn-ea"/>
                          <a:ea typeface="+mn-ea"/>
                        </a:rPr>
                        <a:t>D</a:t>
                      </a:r>
                      <a:endParaRPr kumimoji="1" lang="ja-JP" altLang="en-US" dirty="0">
                        <a:latin typeface="+mn-ea"/>
                        <a:ea typeface="+mn-ea"/>
                      </a:endParaRPr>
                    </a:p>
                  </a:txBody>
                  <a:tcPr/>
                </a:tc>
              </a:tr>
            </a:tbl>
          </a:graphicData>
        </a:graphic>
      </p:graphicFrame>
      <p:sp>
        <p:nvSpPr>
          <p:cNvPr id="7" name="コンテンツ プレースホルダー 1"/>
          <p:cNvSpPr txBox="1">
            <a:spLocks/>
          </p:cNvSpPr>
          <p:nvPr/>
        </p:nvSpPr>
        <p:spPr>
          <a:xfrm>
            <a:off x="908083" y="4191000"/>
            <a:ext cx="7408333" cy="10668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dirty="0" smtClean="0">
                <a:latin typeface="+mn-ea"/>
              </a:rPr>
              <a:t>暗号</a:t>
            </a:r>
            <a:r>
              <a:rPr lang="en-US" altLang="ja-JP" dirty="0" smtClean="0">
                <a:latin typeface="+mn-ea"/>
              </a:rPr>
              <a:t>(</a:t>
            </a:r>
            <a:r>
              <a:rPr lang="en-US" altLang="ja-JP" dirty="0" smtClean="0">
                <a:solidFill>
                  <a:srgbClr val="FF0000"/>
                </a:solidFill>
                <a:latin typeface="+mn-ea"/>
              </a:rPr>
              <a:t>+3</a:t>
            </a:r>
            <a:r>
              <a:rPr lang="en-US" altLang="ja-JP" dirty="0" smtClean="0">
                <a:latin typeface="+mn-ea"/>
              </a:rPr>
              <a:t>) TOKAI</a:t>
            </a:r>
            <a:r>
              <a:rPr lang="en-US" altLang="ja-JP" dirty="0">
                <a:latin typeface="+mn-ea"/>
              </a:rPr>
              <a:t> </a:t>
            </a:r>
            <a:r>
              <a:rPr lang="en-US" altLang="ja-JP" dirty="0" smtClean="0">
                <a:latin typeface="+mn-ea"/>
              </a:rPr>
              <a:t>→ WRNDL</a:t>
            </a:r>
          </a:p>
          <a:p>
            <a:r>
              <a:rPr lang="ja-JP" altLang="en-US" dirty="0" smtClean="0">
                <a:latin typeface="+mn-ea"/>
              </a:rPr>
              <a:t>暗号</a:t>
            </a:r>
            <a:r>
              <a:rPr lang="en-US" altLang="ja-JP" dirty="0" smtClean="0">
                <a:latin typeface="+mn-ea"/>
              </a:rPr>
              <a:t>(</a:t>
            </a:r>
            <a:r>
              <a:rPr lang="en-US" altLang="ja-JP" dirty="0" smtClean="0">
                <a:solidFill>
                  <a:srgbClr val="FF0000"/>
                </a:solidFill>
                <a:latin typeface="+mn-ea"/>
              </a:rPr>
              <a:t>+4</a:t>
            </a:r>
            <a:r>
              <a:rPr lang="en-US" altLang="ja-JP" dirty="0" smtClean="0">
                <a:latin typeface="+mn-ea"/>
              </a:rPr>
              <a:t>) TOKAI</a:t>
            </a:r>
            <a:r>
              <a:rPr lang="en-US" altLang="ja-JP" dirty="0">
                <a:latin typeface="+mn-ea"/>
              </a:rPr>
              <a:t> </a:t>
            </a:r>
            <a:r>
              <a:rPr lang="en-US" altLang="ja-JP" dirty="0" smtClean="0">
                <a:latin typeface="+mn-ea"/>
              </a:rPr>
              <a:t>→ XSOEM</a:t>
            </a:r>
          </a:p>
        </p:txBody>
      </p:sp>
      <p:sp>
        <p:nvSpPr>
          <p:cNvPr id="9" name="テキスト ボックス 8"/>
          <p:cNvSpPr txBox="1"/>
          <p:nvPr/>
        </p:nvSpPr>
        <p:spPr>
          <a:xfrm>
            <a:off x="1855796" y="5257800"/>
            <a:ext cx="5383204" cy="830997"/>
          </a:xfrm>
          <a:prstGeom prst="rect">
            <a:avLst/>
          </a:prstGeom>
          <a:noFill/>
        </p:spPr>
        <p:txBody>
          <a:bodyPr wrap="none" rtlCol="0">
            <a:spAutoFit/>
          </a:bodyPr>
          <a:lstStyle/>
          <a:p>
            <a:pPr algn="ctr"/>
            <a:r>
              <a:rPr lang="ja-JP" altLang="en-US" dirty="0" smtClean="0"/>
              <a:t>上杉暗号もシーザー暗号も</a:t>
            </a:r>
            <a:endParaRPr lang="en-US" altLang="ja-JP" dirty="0" smtClean="0"/>
          </a:p>
          <a:p>
            <a:pPr algn="ctr"/>
            <a:r>
              <a:rPr lang="ja-JP" altLang="en-US" dirty="0" smtClean="0"/>
              <a:t>方式が知られても</a:t>
            </a:r>
            <a:r>
              <a:rPr lang="ja-JP" altLang="en-US" dirty="0" smtClean="0">
                <a:solidFill>
                  <a:srgbClr val="FF0000"/>
                </a:solidFill>
              </a:rPr>
              <a:t>鍵</a:t>
            </a:r>
            <a:r>
              <a:rPr lang="ja-JP" altLang="en-US" dirty="0" smtClean="0"/>
              <a:t>を秘密にすればよい</a:t>
            </a:r>
            <a:endParaRPr kumimoji="1" lang="ja-JP" altLang="en-US" dirty="0"/>
          </a:p>
        </p:txBody>
      </p:sp>
    </p:spTree>
    <p:extLst>
      <p:ext uri="{BB962C8B-B14F-4D97-AF65-F5344CB8AC3E}">
        <p14:creationId xmlns:p14="http://schemas.microsoft.com/office/powerpoint/2010/main" val="7820871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1140</TotalTime>
  <Words>1733</Words>
  <Application>Microsoft Macintosh PowerPoint</Application>
  <PresentationFormat>画面に合わせる (4:3)</PresentationFormat>
  <Paragraphs>712</Paragraphs>
  <Slides>29</Slides>
  <Notes>19</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ウェーブ</vt:lpstr>
      <vt:lpstr>暗号解読に挑戦</vt:lpstr>
      <vt:lpstr>そもそも暗号って？</vt:lpstr>
      <vt:lpstr>暗号っていつからあるの？</vt:lpstr>
      <vt:lpstr>上杉謙信の暗号（16 世紀）</vt:lpstr>
      <vt:lpstr>上杉謙信の暗号と和歌</vt:lpstr>
      <vt:lpstr>シーザー暗号（BC 1 世紀）</vt:lpstr>
      <vt:lpstr>ヒエログリフの暗号（BC 19世紀）</vt:lpstr>
      <vt:lpstr>上杉暗号と鍵</vt:lpstr>
      <vt:lpstr>シーザー暗号と鍵</vt:lpstr>
      <vt:lpstr>現代暗号と鍵</vt:lpstr>
      <vt:lpstr>今回の暗号</vt:lpstr>
      <vt:lpstr>情報化社会と暗号</vt:lpstr>
      <vt:lpstr>文字の表現</vt:lpstr>
      <vt:lpstr>コンピュータの記憶方式</vt:lpstr>
      <vt:lpstr>ASCIIによる文字の表現</vt:lpstr>
      <vt:lpstr>Simple XOR 暗号の特徴</vt:lpstr>
      <vt:lpstr>Simple XOR 暗号の解説</vt:lpstr>
      <vt:lpstr>XOR演算</vt:lpstr>
      <vt:lpstr>Simple XOR 暗号アルゴリズム</vt:lpstr>
      <vt:lpstr>暗号化の例</vt:lpstr>
      <vt:lpstr>暗号化の例</vt:lpstr>
      <vt:lpstr>復号の例</vt:lpstr>
      <vt:lpstr>ログイン</vt:lpstr>
      <vt:lpstr>デモシステムの解説と実演</vt:lpstr>
      <vt:lpstr>一致確率</vt:lpstr>
      <vt:lpstr>キー長の倍数以外のずらし量</vt:lpstr>
      <vt:lpstr>キー長の倍数のずらし量</vt:lpstr>
      <vt:lpstr>シフト量と一致確率</vt:lpstr>
      <vt:lpstr>ASCII 7bit code</vt:lpstr>
    </vt:vector>
  </TitlesOfParts>
  <Company>Tokai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Yamamoto Hiroshi</dc:creator>
  <cp:lastModifiedBy>山本 宙</cp:lastModifiedBy>
  <cp:revision>139</cp:revision>
  <cp:lastPrinted>2004-11-19T01:33:11Z</cp:lastPrinted>
  <dcterms:created xsi:type="dcterms:W3CDTF">2014-03-08T14:19:28Z</dcterms:created>
  <dcterms:modified xsi:type="dcterms:W3CDTF">2017-02-28T06:56:23Z</dcterms:modified>
</cp:coreProperties>
</file>